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3"/>
  </p:notesMasterIdLst>
  <p:handoutMasterIdLst>
    <p:handoutMasterId r:id="rId24"/>
  </p:handoutMasterIdLst>
  <p:sldIdLst>
    <p:sldId id="547" r:id="rId2"/>
    <p:sldId id="550" r:id="rId3"/>
    <p:sldId id="558" r:id="rId4"/>
    <p:sldId id="597" r:id="rId5"/>
    <p:sldId id="585" r:id="rId6"/>
    <p:sldId id="586" r:id="rId7"/>
    <p:sldId id="598" r:id="rId8"/>
    <p:sldId id="606" r:id="rId9"/>
    <p:sldId id="587" r:id="rId10"/>
    <p:sldId id="599" r:id="rId11"/>
    <p:sldId id="600" r:id="rId12"/>
    <p:sldId id="578" r:id="rId13"/>
    <p:sldId id="601" r:id="rId14"/>
    <p:sldId id="602" r:id="rId15"/>
    <p:sldId id="603" r:id="rId16"/>
    <p:sldId id="604" r:id="rId17"/>
    <p:sldId id="607" r:id="rId18"/>
    <p:sldId id="562" r:id="rId19"/>
    <p:sldId id="554" r:id="rId20"/>
    <p:sldId id="552" r:id="rId21"/>
    <p:sldId id="553" r:id="rId22"/>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7F"/>
    <a:srgbClr val="FF4747"/>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93" autoAdjust="0"/>
    <p:restoredTop sz="94660"/>
  </p:normalViewPr>
  <p:slideViewPr>
    <p:cSldViewPr>
      <p:cViewPr varScale="1">
        <p:scale>
          <a:sx n="112" d="100"/>
          <a:sy n="112" d="100"/>
        </p:scale>
        <p:origin x="-1488" y="-78"/>
      </p:cViewPr>
      <p:guideLst>
        <p:guide orient="horz" pos="2160"/>
        <p:guide pos="2880"/>
      </p:guideLst>
    </p:cSldViewPr>
  </p:slideViewPr>
  <p:notesTextViewPr>
    <p:cViewPr>
      <p:scale>
        <a:sx n="100" d="100"/>
        <a:sy n="100" d="100"/>
      </p:scale>
      <p:origin x="0" y="0"/>
    </p:cViewPr>
  </p:notesTextViewPr>
  <p:notesViewPr>
    <p:cSldViewPr>
      <p:cViewPr varScale="1">
        <p:scale>
          <a:sx n="76" d="100"/>
          <a:sy n="76" d="100"/>
        </p:scale>
        <p:origin x="-954" y="-90"/>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28/09/2018</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9/28/2018</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3" descr="C:\Users\dwharder\Desktop\ece.150.png"/>
          <p:cNvPicPr>
            <a:picLocks noChangeAspect="1" noChangeArrowheads="1"/>
          </p:cNvPicPr>
          <p:nvPr userDrawn="1"/>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259471" y="5645346"/>
            <a:ext cx="1245391" cy="45834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smtClean="0">
                <a:solidFill>
                  <a:schemeClr val="bg1"/>
                </a:solidFill>
                <a:latin typeface="Constantia" panose="02030602050306030303" pitchFamily="18" charset="0"/>
                <a:cs typeface="Arial" pitchFamily="34" charset="0"/>
              </a:rPr>
              <a:t>ece</a:t>
            </a:r>
            <a:r>
              <a:rPr lang="en-US" sz="2000" dirty="0" smtClean="0">
                <a:solidFill>
                  <a:schemeClr val="bg1"/>
                </a:solidFill>
                <a:latin typeface="Constantia" panose="02030602050306030303" pitchFamily="18" charset="0"/>
                <a:cs typeface="Arial" pitchFamily="34" charset="0"/>
              </a:rPr>
              <a:t> 150</a:t>
            </a:r>
            <a:r>
              <a:rPr lang="en-US" sz="2000" dirty="0" smtClean="0">
                <a:solidFill>
                  <a:schemeClr val="bg1"/>
                </a:solidFill>
                <a:latin typeface="Georgia" panose="02040502050405020303" pitchFamily="18" charset="0"/>
                <a:cs typeface="Arial" pitchFamily="34" charset="0"/>
              </a:rPr>
              <a:t> </a:t>
            </a:r>
            <a:r>
              <a:rPr lang="en-US" sz="2000" i="1" dirty="0" smtClean="0">
                <a:solidFill>
                  <a:schemeClr val="bg1"/>
                </a:solidFill>
                <a:latin typeface="Georgia" panose="02040502050405020303" pitchFamily="18" charset="0"/>
                <a:cs typeface="Arial" pitchFamily="34" charset="0"/>
              </a:rPr>
              <a:t>Fundamentals of Programming</a:t>
            </a:r>
            <a:endParaRPr lang="en-US" sz="2000" i="1" dirty="0">
              <a:solidFill>
                <a:schemeClr val="bg1"/>
              </a:solidFill>
              <a:latin typeface="Georgia" panose="02040502050405020303" pitchFamily="18" charset="0"/>
              <a:cs typeface="Arial" pitchFamily="34" charset="0"/>
            </a:endParaRPr>
          </a:p>
        </p:txBody>
      </p:sp>
      <p:sp>
        <p:nvSpPr>
          <p:cNvPr id="7" name="Text Box 14"/>
          <p:cNvSpPr txBox="1">
            <a:spLocks noChangeArrowheads="1"/>
          </p:cNvSpPr>
          <p:nvPr userDrawn="1"/>
        </p:nvSpPr>
        <p:spPr bwMode="auto">
          <a:xfrm>
            <a:off x="6156498" y="5576753"/>
            <a:ext cx="2807990"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1100" b="0" kern="0" dirty="0" smtClean="0">
                <a:solidFill>
                  <a:srgbClr val="FFFFFF"/>
                </a:solidFill>
                <a:latin typeface="Georgia" panose="02040502050405020303" pitchFamily="18" charset="0"/>
                <a:ea typeface="ＭＳ Ｐゴシック" charset="-128"/>
                <a:cs typeface="Arial" pitchFamily="34" charset="0"/>
              </a:rPr>
              <a:t>Douglas </a:t>
            </a:r>
            <a:r>
              <a:rPr lang="en-US" sz="1100" b="0" kern="0" dirty="0">
                <a:solidFill>
                  <a:srgbClr val="FFFFFF"/>
                </a:solidFill>
                <a:latin typeface="Georgia" panose="02040502050405020303" pitchFamily="18" charset="0"/>
                <a:ea typeface="ＭＳ Ｐゴシック" charset="-128"/>
                <a:cs typeface="Arial" pitchFamily="34" charset="0"/>
              </a:rPr>
              <a:t>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 LEL</a:t>
            </a:r>
          </a:p>
          <a:p>
            <a:pPr defTabSz="457200">
              <a:spcBef>
                <a:spcPct val="20000"/>
              </a:spcBef>
              <a:defRPr/>
            </a:pPr>
            <a:r>
              <a:rPr lang="en-US" sz="900" kern="0" dirty="0" smtClean="0">
                <a:solidFill>
                  <a:srgbClr val="FFFFFF"/>
                </a:solidFill>
                <a:latin typeface="Georgia" panose="02040502050405020303" pitchFamily="18" charset="0"/>
                <a:ea typeface="ＭＳ Ｐゴシック" charset="-128"/>
                <a:cs typeface="Arial" pitchFamily="34" charset="0"/>
              </a:rPr>
              <a:t>hdpatel@uwaterloo.ca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a:t>
            </a:r>
            <a:r>
              <a:rPr lang="en-CA" sz="850" dirty="0" smtClean="0">
                <a:solidFill>
                  <a:srgbClr val="FFFFFF"/>
                </a:solidFill>
                <a:latin typeface="Georgia" panose="02040502050405020303" pitchFamily="18" charset="0"/>
                <a:ea typeface="ＭＳ Ｐゴシック" charset="-128"/>
              </a:rPr>
              <a:t>2018 </a:t>
            </a:r>
            <a:r>
              <a:rPr lang="en-CA" sz="850" dirty="0">
                <a:solidFill>
                  <a:srgbClr val="FFFFFF"/>
                </a:solidFill>
                <a:latin typeface="Georgia" panose="02040502050405020303" pitchFamily="18" charset="0"/>
                <a:ea typeface="ＭＳ Ｐゴシック" charset="-128"/>
              </a:rPr>
              <a:t>by Douglas Wilhelm </a:t>
            </a:r>
            <a:r>
              <a:rPr lang="en-CA" sz="850" dirty="0" smtClean="0">
                <a:solidFill>
                  <a:srgbClr val="FFFFFF"/>
                </a:solidFill>
                <a:latin typeface="Georgia" panose="02040502050405020303" pitchFamily="18" charset="0"/>
                <a:ea typeface="ＭＳ Ｐゴシック" charset="-128"/>
              </a:rPr>
              <a:t>Harder and Hiren Patel.</a:t>
            </a:r>
          </a:p>
          <a:p>
            <a:pPr defTabSz="457200">
              <a:spcBef>
                <a:spcPct val="20000"/>
              </a:spcBef>
              <a:defRPr/>
            </a:pPr>
            <a:r>
              <a:rPr lang="en-CA" sz="850" dirty="0" smtClean="0">
                <a:solidFill>
                  <a:srgbClr val="FFFFFF"/>
                </a:solidFill>
                <a:latin typeface="Georgia" panose="02040502050405020303" pitchFamily="18" charset="0"/>
                <a:ea typeface="ＭＳ Ｐゴシック" charset="-128"/>
              </a:rPr>
              <a:t>     Some </a:t>
            </a:r>
            <a:r>
              <a:rPr lang="en-CA" sz="850" dirty="0">
                <a:solidFill>
                  <a:srgbClr val="FFFFFF"/>
                </a:solidFill>
                <a:latin typeface="Georgia" panose="02040502050405020303" pitchFamily="18" charset="0"/>
                <a:ea typeface="ＭＳ Ｐゴシック" charset="-128"/>
              </a:rPr>
              <a:t>rights reserved</a:t>
            </a:r>
            <a:r>
              <a:rPr lang="en-CA" sz="850" dirty="0" smtClean="0">
                <a:solidFill>
                  <a:srgbClr val="FFFFFF"/>
                </a:solidFill>
                <a:latin typeface="Georgia" panose="02040502050405020303" pitchFamily="18" charset="0"/>
                <a:ea typeface="ＭＳ Ｐゴシック" charset="-128"/>
              </a:rPr>
              <a:t>.</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dwharder\Desktop\ece.150.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51520" y="5634955"/>
            <a:ext cx="1245391" cy="4583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smtClean="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Do-while loops</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954" t="19122"/>
          <a:stretch/>
        </p:blipFill>
        <p:spPr bwMode="auto">
          <a:xfrm>
            <a:off x="47624" y="40480"/>
            <a:ext cx="1700161" cy="524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descr="C:\Users\dwharder\Desktop\ece.150.png"/>
          <p:cNvPicPr>
            <a:picLocks noChangeAspect="1" noChangeArrowheads="1"/>
          </p:cNvPicPr>
          <p:nvPr userDrawn="1"/>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244409" y="6515494"/>
            <a:ext cx="864095" cy="3180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en.wikipedia.org/wiki/Do_while_loo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Do-while loops</a:t>
            </a:r>
            <a:endParaRPr lang="en-CA" dirty="0"/>
          </a:p>
        </p:txBody>
      </p:sp>
    </p:spTree>
    <p:extLst>
      <p:ext uri="{BB962C8B-B14F-4D97-AF65-F5344CB8AC3E}">
        <p14:creationId xmlns:p14="http://schemas.microsoft.com/office/powerpoint/2010/main" val="1323974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Fixed-point iteration</a:t>
            </a:r>
            <a:endParaRPr lang="en-CA" dirty="0"/>
          </a:p>
        </p:txBody>
      </p:sp>
      <p:sp>
        <p:nvSpPr>
          <p:cNvPr id="3" name="Content Placeholder 2"/>
          <p:cNvSpPr>
            <a:spLocks noGrp="1"/>
          </p:cNvSpPr>
          <p:nvPr>
            <p:ph idx="1"/>
          </p:nvPr>
        </p:nvSpPr>
        <p:spPr/>
        <p:txBody>
          <a:bodyPr/>
          <a:lstStyle/>
          <a:p>
            <a:r>
              <a:rPr lang="en-CA" dirty="0" smtClean="0"/>
              <a:t>You can do this with your calculator:</a:t>
            </a:r>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endParaRPr lang="en-CA" dirty="0"/>
          </a:p>
          <a:p>
            <a:endParaRPr lang="en-CA" dirty="0" smtClean="0"/>
          </a:p>
          <a:p>
            <a:pPr lvl="1"/>
            <a:r>
              <a:rPr lang="en-CA" dirty="0" smtClean="0"/>
              <a:t>You keep iterating until two consecutive solutions are </a:t>
            </a:r>
            <a:r>
              <a:rPr lang="en-CA" i="1" dirty="0" smtClean="0"/>
              <a:t>close enough</a:t>
            </a:r>
            <a:endParaRPr lang="en-CA" dirty="0" smtClean="0"/>
          </a:p>
          <a:p>
            <a:pPr lvl="1"/>
            <a:endParaRPr lang="en-CA" dirty="0" smtClean="0"/>
          </a:p>
        </p:txBody>
      </p:sp>
      <p:sp>
        <p:nvSpPr>
          <p:cNvPr id="4" name="TextBox 3"/>
          <p:cNvSpPr txBox="1"/>
          <p:nvPr/>
        </p:nvSpPr>
        <p:spPr>
          <a:xfrm>
            <a:off x="4032208" y="2060848"/>
            <a:ext cx="2844048" cy="2585323"/>
          </a:xfrm>
          <a:prstGeom prst="rect">
            <a:avLst/>
          </a:prstGeom>
          <a:noFill/>
        </p:spPr>
        <p:txBody>
          <a:bodyPr wrap="none" rtlCol="0">
            <a:spAutoFit/>
          </a:bodyPr>
          <a:lstStyle/>
          <a:p>
            <a:r>
              <a:rPr lang="en-CA" dirty="0">
                <a:latin typeface="Georgia" panose="02040502050405020303" pitchFamily="18" charset="0"/>
                <a:cs typeface="Consolas" panose="020B0609020204030204" pitchFamily="49" charset="0"/>
              </a:rPr>
              <a:t>Using </a:t>
            </a:r>
            <a:r>
              <a:rPr lang="en-CA" dirty="0" smtClean="0">
                <a:latin typeface="Georgia" panose="02040502050405020303" pitchFamily="18" charset="0"/>
                <a:cs typeface="Consolas" panose="020B0609020204030204" pitchFamily="49" charset="0"/>
              </a:rPr>
              <a:t>radians:</a:t>
            </a:r>
            <a:endParaRPr lang="en-CA" dirty="0">
              <a:latin typeface="Georgia" panose="02040502050405020303" pitchFamily="18" charset="0"/>
              <a:cs typeface="Consolas" panose="020B0609020204030204" pitchFamily="49" charset="0"/>
            </a:endParaRPr>
          </a:p>
          <a:p>
            <a:r>
              <a:rPr lang="en-CA" dirty="0" smtClean="0">
                <a:latin typeface="Consolas" panose="020B0609020204030204" pitchFamily="49" charset="0"/>
                <a:cs typeface="Consolas" panose="020B0609020204030204" pitchFamily="49" charset="0"/>
              </a:rPr>
              <a:t>   1.0</a:t>
            </a:r>
            <a:endParaRPr lang="en-CA" dirty="0">
              <a:latin typeface="Consolas" panose="020B0609020204030204" pitchFamily="49" charset="0"/>
              <a:cs typeface="Consolas" panose="020B0609020204030204" pitchFamily="49" charset="0"/>
            </a:endParaRPr>
          </a:p>
          <a:p>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0.5403023058681397</a:t>
            </a:r>
          </a:p>
          <a:p>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0.8575532158463934</a:t>
            </a:r>
          </a:p>
          <a:p>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0.6542897904977792</a:t>
            </a:r>
          </a:p>
          <a:p>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0.7934803587425656</a:t>
            </a:r>
          </a:p>
          <a:p>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0.7013687736227565</a:t>
            </a:r>
          </a:p>
          <a:p>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0.7639596829006542</a:t>
            </a:r>
          </a:p>
          <a:p>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0.7221024250267078</a:t>
            </a:r>
          </a:p>
        </p:txBody>
      </p:sp>
      <p:sp>
        <p:nvSpPr>
          <p:cNvPr id="5" name="TextBox 4"/>
          <p:cNvSpPr txBox="1"/>
          <p:nvPr/>
        </p:nvSpPr>
        <p:spPr>
          <a:xfrm>
            <a:off x="323528" y="2276872"/>
            <a:ext cx="2844048" cy="2031325"/>
          </a:xfrm>
          <a:prstGeom prst="rect">
            <a:avLst/>
          </a:prstGeom>
          <a:noFill/>
        </p:spPr>
        <p:txBody>
          <a:bodyPr wrap="none" rtlCol="0">
            <a:spAutoFit/>
          </a:bodyPr>
          <a:lstStyle/>
          <a:p>
            <a:r>
              <a:rPr lang="en-CA" dirty="0" smtClean="0">
                <a:latin typeface="Georgia" panose="02040502050405020303" pitchFamily="18" charset="0"/>
                <a:cs typeface="Consolas" panose="020B0609020204030204" pitchFamily="49" charset="0"/>
              </a:rPr>
              <a:t>Using degrees:</a:t>
            </a:r>
          </a:p>
          <a:p>
            <a:r>
              <a:rPr lang="en-CA" dirty="0" smtClean="0">
                <a:latin typeface="Consolas" panose="020B0609020204030204" pitchFamily="49" charset="0"/>
                <a:cs typeface="Consolas" panose="020B0609020204030204" pitchFamily="49" charset="0"/>
              </a:rPr>
              <a:t>   1.0</a:t>
            </a:r>
            <a:endParaRPr lang="en-CA" dirty="0">
              <a:latin typeface="Consolas" panose="020B0609020204030204" pitchFamily="49" charset="0"/>
              <a:cs typeface="Consolas" panose="020B0609020204030204" pitchFamily="49" charset="0"/>
            </a:endParaRPr>
          </a:p>
          <a:p>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0.9998476951563912</a:t>
            </a:r>
          </a:p>
          <a:p>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0.9998477415452118</a:t>
            </a:r>
          </a:p>
          <a:p>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0.9998477415310838</a:t>
            </a:r>
          </a:p>
          <a:p>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0.9998477415310881</a:t>
            </a:r>
          </a:p>
          <a:p>
            <a:r>
              <a:rPr lang="en-CA" dirty="0" smtClean="0">
                <a:latin typeface="Consolas" panose="020B0609020204030204" pitchFamily="49" charset="0"/>
                <a:cs typeface="Consolas" panose="020B0609020204030204" pitchFamily="49" charset="0"/>
              </a:rPr>
              <a:t>   0.9998477415310881</a:t>
            </a:r>
            <a:endParaRPr lang="en-CA" dirty="0">
              <a:latin typeface="Consolas" panose="020B0609020204030204" pitchFamily="49" charset="0"/>
              <a:cs typeface="Consolas" panose="020B0609020204030204" pitchFamily="49" charset="0"/>
            </a:endParaRPr>
          </a:p>
        </p:txBody>
      </p:sp>
      <p:sp>
        <p:nvSpPr>
          <p:cNvPr id="6" name="TextBox 5"/>
          <p:cNvSpPr txBox="1"/>
          <p:nvPr/>
        </p:nvSpPr>
        <p:spPr>
          <a:xfrm>
            <a:off x="4283968" y="4941168"/>
            <a:ext cx="2937022" cy="646331"/>
          </a:xfrm>
          <a:prstGeom prst="rect">
            <a:avLst/>
          </a:prstGeom>
          <a:noFill/>
        </p:spPr>
        <p:txBody>
          <a:bodyPr wrap="none" rtlCol="0">
            <a:spAutoFit/>
          </a:bodyPr>
          <a:lstStyle/>
          <a:p>
            <a:r>
              <a:rPr lang="en-CA" dirty="0" smtClean="0">
                <a:latin typeface="Georgia" panose="02040502050405020303" pitchFamily="18" charset="0"/>
                <a:cs typeface="Consolas" panose="020B0609020204030204" pitchFamily="49" charset="0"/>
              </a:rPr>
              <a:t>Ultimately, it converges to:</a:t>
            </a:r>
            <a:endParaRPr lang="en-CA" dirty="0">
              <a:latin typeface="Georgia" panose="02040502050405020303" pitchFamily="18" charset="0"/>
              <a:cs typeface="Consolas" panose="020B0609020204030204" pitchFamily="49" charset="0"/>
            </a:endParaRPr>
          </a:p>
          <a:p>
            <a:r>
              <a:rPr lang="en-CA" dirty="0">
                <a:latin typeface="Consolas" panose="020B0609020204030204" pitchFamily="49" charset="0"/>
                <a:cs typeface="Consolas" panose="020B0609020204030204" pitchFamily="49" charset="0"/>
              </a:rPr>
              <a:t>   0.7390851332151606</a:t>
            </a:r>
          </a:p>
        </p:txBody>
      </p:sp>
    </p:spTree>
    <p:extLst>
      <p:ext uri="{BB962C8B-B14F-4D97-AF65-F5344CB8AC3E}">
        <p14:creationId xmlns:p14="http://schemas.microsoft.com/office/powerpoint/2010/main" val="2066539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Fixed-point iteration</a:t>
            </a:r>
            <a:endParaRPr lang="en-CA" dirty="0"/>
          </a:p>
        </p:txBody>
      </p:sp>
      <p:sp>
        <p:nvSpPr>
          <p:cNvPr id="3" name="Content Placeholder 2"/>
          <p:cNvSpPr>
            <a:spLocks noGrp="1"/>
          </p:cNvSpPr>
          <p:nvPr>
            <p:ph idx="1"/>
          </p:nvPr>
        </p:nvSpPr>
        <p:spPr/>
        <p:txBody>
          <a:bodyPr/>
          <a:lstStyle/>
          <a:p>
            <a:r>
              <a:rPr lang="en-CA" dirty="0" smtClean="0"/>
              <a:t>A simplified flow chart is as follows:</a:t>
            </a:r>
          </a:p>
        </p:txBody>
      </p:sp>
      <p:pic>
        <p:nvPicPr>
          <p:cNvPr id="3074" name="Picture 2" descr="C:\Users\dwharder\Desktop\cosin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2251" y="2492896"/>
            <a:ext cx="3525933" cy="309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1107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Fixed-point iteration</a:t>
            </a:r>
            <a:endParaRPr lang="en-CA" dirty="0"/>
          </a:p>
        </p:txBody>
      </p:sp>
      <p:sp>
        <p:nvSpPr>
          <p:cNvPr id="3" name="Content Placeholder 2"/>
          <p:cNvSpPr>
            <a:spLocks noGrp="1"/>
          </p:cNvSpPr>
          <p:nvPr>
            <p:ph idx="1"/>
          </p:nvPr>
        </p:nvSpPr>
        <p:spPr/>
        <p:txBody>
          <a:bodyPr/>
          <a:lstStyle/>
          <a:p>
            <a:r>
              <a:rPr lang="en-CA" dirty="0" smtClean="0"/>
              <a:t>Normally, however, the condition is affected by the action of the looped block of statements</a:t>
            </a:r>
          </a:p>
          <a:p>
            <a:pPr marL="857250" lvl="2" indent="0">
              <a:buNone/>
            </a:pPr>
            <a:r>
              <a:rPr lang="en-CA" dirty="0" smtClean="0">
                <a:latin typeface="Consolas" panose="020B0609020204030204" pitchFamily="49" charset="0"/>
                <a:cs typeface="Consolas" panose="020B0609020204030204" pitchFamily="49" charset="0"/>
              </a:rPr>
              <a:t>#include &lt;</a:t>
            </a:r>
            <a:r>
              <a:rPr lang="en-CA" dirty="0" err="1" smtClean="0">
                <a:latin typeface="Consolas" panose="020B0609020204030204" pitchFamily="49" charset="0"/>
                <a:cs typeface="Consolas" panose="020B0609020204030204" pitchFamily="49" charset="0"/>
              </a:rPr>
              <a:t>cmath</a:t>
            </a:r>
            <a:r>
              <a:rPr lang="en-CA" dirty="0" smtClean="0">
                <a:latin typeface="Consolas" panose="020B0609020204030204" pitchFamily="49" charset="0"/>
                <a:cs typeface="Consolas" panose="020B0609020204030204" pitchFamily="49" charset="0"/>
              </a:rPr>
              <a:t>&gt;</a:t>
            </a:r>
          </a:p>
          <a:p>
            <a:pPr marL="857250" lvl="2" indent="0">
              <a:buNone/>
            </a:pPr>
            <a:r>
              <a:rPr lang="en-CA" dirty="0" smtClean="0">
                <a:latin typeface="Consolas" panose="020B0609020204030204" pitchFamily="49" charset="0"/>
                <a:cs typeface="Consolas" panose="020B0609020204030204" pitchFamily="49" charset="0"/>
              </a:rPr>
              <a:t>double </a:t>
            </a:r>
            <a:r>
              <a:rPr lang="en-CA" dirty="0" err="1">
                <a:latin typeface="Consolas" panose="020B0609020204030204" pitchFamily="49" charset="0"/>
                <a:cs typeface="Consolas" panose="020B0609020204030204" pitchFamily="49" charset="0"/>
              </a:rPr>
              <a:t>cosine_fixed_point</a:t>
            </a:r>
            <a:r>
              <a:rPr lang="en-CA" dirty="0">
                <a:latin typeface="Consolas" panose="020B0609020204030204" pitchFamily="49" charset="0"/>
                <a:cs typeface="Consolas" panose="020B0609020204030204" pitchFamily="49" charset="0"/>
              </a:rPr>
              <a:t>();</a:t>
            </a:r>
          </a:p>
          <a:p>
            <a:pPr lvl="2"/>
            <a:endParaRPr lang="en-CA" dirty="0">
              <a:latin typeface="Consolas" panose="020B0609020204030204" pitchFamily="49" charset="0"/>
              <a:cs typeface="Consolas" panose="020B0609020204030204" pitchFamily="49" charset="0"/>
            </a:endParaRPr>
          </a:p>
          <a:p>
            <a:pPr marL="857250" lvl="2" indent="0">
              <a:buNone/>
            </a:pPr>
            <a:r>
              <a:rPr lang="en-CA" dirty="0">
                <a:latin typeface="Consolas" panose="020B0609020204030204" pitchFamily="49" charset="0"/>
                <a:cs typeface="Consolas" panose="020B0609020204030204" pitchFamily="49" charset="0"/>
              </a:rPr>
              <a:t>double </a:t>
            </a:r>
            <a:r>
              <a:rPr lang="en-CA" dirty="0" err="1">
                <a:latin typeface="Consolas" panose="020B0609020204030204" pitchFamily="49" charset="0"/>
                <a:cs typeface="Consolas" panose="020B0609020204030204" pitchFamily="49" charset="0"/>
              </a:rPr>
              <a:t>cosine_fixed_point</a:t>
            </a:r>
            <a:r>
              <a:rPr lang="en-CA" dirty="0">
                <a:latin typeface="Consolas" panose="020B0609020204030204" pitchFamily="49" charset="0"/>
                <a:cs typeface="Consolas" panose="020B0609020204030204" pitchFamily="49" charset="0"/>
              </a:rPr>
              <a:t>() {</a:t>
            </a:r>
          </a:p>
          <a:p>
            <a:pPr marL="857250" lvl="2" indent="0">
              <a:buNone/>
            </a:pPr>
            <a:r>
              <a:rPr lang="en-CA" dirty="0" smtClean="0">
                <a:latin typeface="Consolas" panose="020B0609020204030204" pitchFamily="49" charset="0"/>
                <a:cs typeface="Consolas" panose="020B0609020204030204" pitchFamily="49" charset="0"/>
              </a:rPr>
              <a:t>    double </a:t>
            </a:r>
            <a:r>
              <a:rPr lang="en-CA" dirty="0" err="1">
                <a:latin typeface="Consolas" panose="020B0609020204030204" pitchFamily="49" charset="0"/>
                <a:cs typeface="Consolas" panose="020B0609020204030204" pitchFamily="49" charset="0"/>
              </a:rPr>
              <a:t>x_current</a:t>
            </a:r>
            <a:r>
              <a:rPr lang="en-CA" dirty="0">
                <a:latin typeface="Consolas" panose="020B0609020204030204" pitchFamily="49" charset="0"/>
                <a:cs typeface="Consolas" panose="020B0609020204030204" pitchFamily="49" charset="0"/>
              </a:rPr>
              <a:t>{1.0};</a:t>
            </a:r>
          </a:p>
          <a:p>
            <a:pPr marL="857250" lvl="2" indent="0">
              <a:buNone/>
            </a:pPr>
            <a:r>
              <a:rPr lang="en-CA" dirty="0" smtClean="0">
                <a:latin typeface="Consolas" panose="020B0609020204030204" pitchFamily="49" charset="0"/>
                <a:cs typeface="Consolas" panose="020B0609020204030204" pitchFamily="49" charset="0"/>
              </a:rPr>
              <a:t>    double </a:t>
            </a:r>
            <a:r>
              <a:rPr lang="en-CA" dirty="0" err="1">
                <a:latin typeface="Consolas" panose="020B0609020204030204" pitchFamily="49" charset="0"/>
                <a:cs typeface="Consolas" panose="020B0609020204030204" pitchFamily="49" charset="0"/>
              </a:rPr>
              <a:t>x_previous</a:t>
            </a:r>
            <a:r>
              <a:rPr lang="en-CA" dirty="0">
                <a:latin typeface="Consolas" panose="020B0609020204030204" pitchFamily="49" charset="0"/>
                <a:cs typeface="Consolas" panose="020B0609020204030204" pitchFamily="49" charset="0"/>
              </a:rPr>
              <a:t>;</a:t>
            </a:r>
          </a:p>
          <a:p>
            <a:pPr lvl="2"/>
            <a:endParaRPr lang="en-CA" dirty="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    do </a:t>
            </a:r>
            <a:r>
              <a:rPr lang="en-CA" dirty="0">
                <a:latin typeface="Consolas" panose="020B0609020204030204" pitchFamily="49" charset="0"/>
                <a:cs typeface="Consolas" panose="020B0609020204030204" pitchFamily="49" charset="0"/>
              </a:rPr>
              <a:t>{</a:t>
            </a:r>
          </a:p>
          <a:p>
            <a:pPr marL="857250" lvl="2" indent="0">
              <a:buNone/>
            </a:pP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x_previous</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x_current</a:t>
            </a:r>
            <a:r>
              <a:rPr lang="en-CA" dirty="0">
                <a:latin typeface="Consolas" panose="020B0609020204030204" pitchFamily="49" charset="0"/>
                <a:cs typeface="Consolas" panose="020B0609020204030204" pitchFamily="49" charset="0"/>
              </a:rPr>
              <a:t>;</a:t>
            </a:r>
          </a:p>
          <a:p>
            <a:pPr marL="914400" lvl="2" indent="0">
              <a:buNone/>
            </a:pPr>
            <a:endParaRPr lang="en-CA" dirty="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        </a:t>
            </a:r>
            <a:r>
              <a:rPr lang="en-CA" dirty="0" err="1" smtClean="0">
                <a:latin typeface="Consolas" panose="020B0609020204030204" pitchFamily="49" charset="0"/>
                <a:cs typeface="Consolas" panose="020B0609020204030204" pitchFamily="49" charset="0"/>
              </a:rPr>
              <a:t>x_current</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std::cos( </a:t>
            </a:r>
            <a:r>
              <a:rPr lang="en-CA" dirty="0" err="1">
                <a:latin typeface="Consolas" panose="020B0609020204030204" pitchFamily="49" charset="0"/>
                <a:cs typeface="Consolas" panose="020B0609020204030204" pitchFamily="49" charset="0"/>
              </a:rPr>
              <a:t>x_current</a:t>
            </a:r>
            <a:r>
              <a:rPr lang="en-CA" dirty="0">
                <a:latin typeface="Consolas" panose="020B0609020204030204" pitchFamily="49" charset="0"/>
                <a:cs typeface="Consolas" panose="020B0609020204030204" pitchFamily="49" charset="0"/>
              </a:rPr>
              <a:t> );</a:t>
            </a:r>
          </a:p>
          <a:p>
            <a:pPr marL="857250" lvl="2" indent="0">
              <a:buNone/>
            </a:pPr>
            <a:r>
              <a:rPr lang="en-CA" dirty="0" smtClean="0">
                <a:latin typeface="Consolas" panose="020B0609020204030204" pitchFamily="49" charset="0"/>
                <a:cs typeface="Consolas" panose="020B0609020204030204" pitchFamily="49" charset="0"/>
              </a:rPr>
              <a:t>    } </a:t>
            </a:r>
            <a:r>
              <a:rPr lang="en-CA" dirty="0">
                <a:latin typeface="Consolas" panose="020B0609020204030204" pitchFamily="49" charset="0"/>
                <a:cs typeface="Consolas" panose="020B0609020204030204" pitchFamily="49" charset="0"/>
              </a:rPr>
              <a:t>while ( </a:t>
            </a:r>
            <a:r>
              <a:rPr lang="en-CA" dirty="0" smtClean="0">
                <a:latin typeface="Consolas" panose="020B0609020204030204" pitchFamily="49" charset="0"/>
                <a:cs typeface="Consolas" panose="020B0609020204030204" pitchFamily="49" charset="0"/>
              </a:rPr>
              <a:t>std::abs</a:t>
            </a:r>
            <a:r>
              <a:rPr lang="en-CA" dirty="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x_previous</a:t>
            </a:r>
            <a:r>
              <a:rPr lang="en-CA" dirty="0">
                <a:latin typeface="Consolas" panose="020B0609020204030204" pitchFamily="49" charset="0"/>
                <a:cs typeface="Consolas" panose="020B0609020204030204" pitchFamily="49" charset="0"/>
              </a:rPr>
              <a:t> - </a:t>
            </a:r>
            <a:r>
              <a:rPr lang="en-CA" dirty="0" err="1">
                <a:latin typeface="Consolas" panose="020B0609020204030204" pitchFamily="49" charset="0"/>
                <a:cs typeface="Consolas" panose="020B0609020204030204" pitchFamily="49" charset="0"/>
              </a:rPr>
              <a:t>x_current</a:t>
            </a:r>
            <a:r>
              <a:rPr lang="en-CA" dirty="0">
                <a:latin typeface="Consolas" panose="020B0609020204030204" pitchFamily="49" charset="0"/>
                <a:cs typeface="Consolas" panose="020B0609020204030204" pitchFamily="49" charset="0"/>
              </a:rPr>
              <a:t> ) &gt; 1e-10 );</a:t>
            </a:r>
          </a:p>
          <a:p>
            <a:pPr lvl="2"/>
            <a:endParaRPr lang="en-CA" dirty="0">
              <a:latin typeface="Consolas" panose="020B0609020204030204" pitchFamily="49" charset="0"/>
              <a:cs typeface="Consolas" panose="020B0609020204030204" pitchFamily="49" charset="0"/>
            </a:endParaRPr>
          </a:p>
          <a:p>
            <a:pPr marL="857250" lvl="2" indent="0">
              <a:buNone/>
            </a:pPr>
            <a:r>
              <a:rPr lang="en-CA" dirty="0" smtClean="0">
                <a:latin typeface="Consolas" panose="020B0609020204030204" pitchFamily="49" charset="0"/>
                <a:cs typeface="Consolas" panose="020B0609020204030204" pitchFamily="49" charset="0"/>
              </a:rPr>
              <a:t>    return </a:t>
            </a:r>
            <a:r>
              <a:rPr lang="en-CA" dirty="0" err="1">
                <a:latin typeface="Consolas" panose="020B0609020204030204" pitchFamily="49" charset="0"/>
                <a:cs typeface="Consolas" panose="020B0609020204030204" pitchFamily="49" charset="0"/>
              </a:rPr>
              <a:t>x_current</a:t>
            </a:r>
            <a:r>
              <a:rPr lang="en-CA" dirty="0">
                <a:latin typeface="Consolas" panose="020B0609020204030204" pitchFamily="49" charset="0"/>
                <a:cs typeface="Consolas" panose="020B0609020204030204" pitchFamily="49" charset="0"/>
              </a:rPr>
              <a:t>;</a:t>
            </a:r>
          </a:p>
          <a:p>
            <a:pPr marL="857250" lvl="2" indent="0">
              <a:buNone/>
            </a:pPr>
            <a:r>
              <a:rPr lang="en-CA" dirty="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255960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Fixed-point iteration</a:t>
            </a:r>
            <a:endParaRPr lang="en-CA" dirty="0"/>
          </a:p>
        </p:txBody>
      </p:sp>
      <p:sp>
        <p:nvSpPr>
          <p:cNvPr id="3" name="Content Placeholder 2"/>
          <p:cNvSpPr>
            <a:spLocks noGrp="1"/>
          </p:cNvSpPr>
          <p:nvPr>
            <p:ph idx="1"/>
          </p:nvPr>
        </p:nvSpPr>
        <p:spPr/>
        <p:txBody>
          <a:bodyPr/>
          <a:lstStyle/>
          <a:p>
            <a:r>
              <a:rPr lang="en-CA" dirty="0" smtClean="0"/>
              <a:t>Suppose you try finding the fixed point of cot(</a:t>
            </a:r>
            <a:r>
              <a:rPr lang="en-CA" i="1" dirty="0" smtClean="0"/>
              <a:t>x</a:t>
            </a:r>
            <a:r>
              <a:rPr lang="en-CA" dirty="0" smtClean="0"/>
              <a:t>)</a:t>
            </a:r>
          </a:p>
          <a:p>
            <a:pPr lvl="1"/>
            <a:r>
              <a:rPr lang="en-CA" dirty="0" smtClean="0"/>
              <a:t>There are infinitely many fixed points:</a:t>
            </a:r>
          </a:p>
          <a:p>
            <a:pPr lvl="1"/>
            <a:endParaRPr lang="en-CA" dirty="0"/>
          </a:p>
          <a:p>
            <a:pPr lvl="1"/>
            <a:endParaRPr lang="en-CA" dirty="0" smtClean="0"/>
          </a:p>
          <a:p>
            <a:pPr lvl="1"/>
            <a:endParaRPr lang="en-CA" dirty="0"/>
          </a:p>
          <a:p>
            <a:pPr lvl="1"/>
            <a:endParaRPr lang="en-CA" dirty="0" smtClean="0"/>
          </a:p>
          <a:p>
            <a:pPr lvl="1"/>
            <a:endParaRPr lang="en-CA" dirty="0" smtClean="0"/>
          </a:p>
          <a:p>
            <a:pPr lvl="1"/>
            <a:r>
              <a:rPr lang="en-CA" dirty="0" smtClean="0"/>
              <a:t>The code requires hardly any modification…</a:t>
            </a:r>
            <a:endParaRPr lang="en-CA" dirty="0"/>
          </a:p>
          <a:p>
            <a:pPr marL="857250" lvl="2" indent="0">
              <a:buNone/>
            </a:pPr>
            <a:r>
              <a:rPr lang="en-CA" dirty="0">
                <a:latin typeface="Consolas" panose="020B0609020204030204" pitchFamily="49" charset="0"/>
                <a:cs typeface="Consolas" panose="020B0609020204030204" pitchFamily="49" charset="0"/>
              </a:rPr>
              <a:t>    do {</a:t>
            </a:r>
          </a:p>
          <a:p>
            <a:pPr marL="857250" lvl="2" indent="0">
              <a:buNone/>
            </a:pPr>
            <a:r>
              <a:rPr lang="en-CA" dirty="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x_previous</a:t>
            </a:r>
            <a:r>
              <a:rPr lang="en-CA" dirty="0">
                <a:latin typeface="Consolas" panose="020B0609020204030204" pitchFamily="49" charset="0"/>
                <a:cs typeface="Consolas" panose="020B0609020204030204" pitchFamily="49" charset="0"/>
              </a:rPr>
              <a:t> = </a:t>
            </a:r>
            <a:r>
              <a:rPr lang="en-CA" dirty="0" err="1">
                <a:latin typeface="Consolas" panose="020B0609020204030204" pitchFamily="49" charset="0"/>
                <a:cs typeface="Consolas" panose="020B0609020204030204" pitchFamily="49" charset="0"/>
              </a:rPr>
              <a:t>x_current</a:t>
            </a:r>
            <a:r>
              <a:rPr lang="en-CA" dirty="0">
                <a:latin typeface="Consolas" panose="020B0609020204030204" pitchFamily="49" charset="0"/>
                <a:cs typeface="Consolas" panose="020B0609020204030204" pitchFamily="49" charset="0"/>
              </a:rPr>
              <a:t>;</a:t>
            </a:r>
          </a:p>
          <a:p>
            <a:pPr marL="914400" lvl="2" indent="0">
              <a:buNone/>
            </a:pPr>
            <a:endParaRPr lang="en-CA" dirty="0">
              <a:latin typeface="Consolas" panose="020B0609020204030204" pitchFamily="49" charset="0"/>
              <a:cs typeface="Consolas" panose="020B0609020204030204" pitchFamily="49" charset="0"/>
            </a:endParaRPr>
          </a:p>
          <a:p>
            <a:pPr marL="857250" lvl="2" indent="0">
              <a:buNone/>
            </a:pPr>
            <a:r>
              <a:rPr lang="en-CA" dirty="0">
                <a:latin typeface="Consolas" panose="020B0609020204030204" pitchFamily="49" charset="0"/>
                <a:cs typeface="Consolas" panose="020B0609020204030204" pitchFamily="49" charset="0"/>
              </a:rPr>
              <a:t>        </a:t>
            </a:r>
            <a:r>
              <a:rPr lang="en-CA" dirty="0" err="1">
                <a:latin typeface="Consolas" panose="020B0609020204030204" pitchFamily="49" charset="0"/>
                <a:cs typeface="Consolas" panose="020B0609020204030204" pitchFamily="49" charset="0"/>
              </a:rPr>
              <a:t>x_current</a:t>
            </a:r>
            <a:r>
              <a:rPr lang="en-CA" dirty="0">
                <a:latin typeface="Consolas" panose="020B0609020204030204" pitchFamily="49" charset="0"/>
                <a:cs typeface="Consolas" panose="020B0609020204030204" pitchFamily="49" charset="0"/>
              </a:rPr>
              <a:t> = </a:t>
            </a:r>
            <a:r>
              <a:rPr lang="en-CA" b="1" dirty="0" smtClean="0">
                <a:solidFill>
                  <a:srgbClr val="FF0000"/>
                </a:solidFill>
                <a:latin typeface="Consolas" panose="020B0609020204030204" pitchFamily="49" charset="0"/>
                <a:cs typeface="Consolas" panose="020B0609020204030204" pitchFamily="49" charset="0"/>
              </a:rPr>
              <a:t>1.0/std::tan( </a:t>
            </a:r>
            <a:r>
              <a:rPr lang="en-CA" b="1" dirty="0" err="1">
                <a:solidFill>
                  <a:srgbClr val="FF0000"/>
                </a:solidFill>
                <a:latin typeface="Consolas" panose="020B0609020204030204" pitchFamily="49" charset="0"/>
                <a:cs typeface="Consolas" panose="020B0609020204030204" pitchFamily="49" charset="0"/>
              </a:rPr>
              <a:t>x_current</a:t>
            </a:r>
            <a:r>
              <a:rPr lang="en-CA" b="1" dirty="0">
                <a:solidFill>
                  <a:srgbClr val="FF0000"/>
                </a:solidFill>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a:t>
            </a:r>
          </a:p>
          <a:p>
            <a:pPr marL="857250" lvl="2" indent="0">
              <a:buNone/>
            </a:pPr>
            <a:r>
              <a:rPr lang="en-CA" dirty="0">
                <a:latin typeface="Consolas" panose="020B0609020204030204" pitchFamily="49" charset="0"/>
                <a:cs typeface="Consolas" panose="020B0609020204030204" pitchFamily="49" charset="0"/>
              </a:rPr>
              <a:t>    } while ( std::abs( </a:t>
            </a:r>
            <a:r>
              <a:rPr lang="en-CA" dirty="0" err="1">
                <a:latin typeface="Consolas" panose="020B0609020204030204" pitchFamily="49" charset="0"/>
                <a:cs typeface="Consolas" panose="020B0609020204030204" pitchFamily="49" charset="0"/>
              </a:rPr>
              <a:t>x_previous</a:t>
            </a:r>
            <a:r>
              <a:rPr lang="en-CA" dirty="0">
                <a:latin typeface="Consolas" panose="020B0609020204030204" pitchFamily="49" charset="0"/>
                <a:cs typeface="Consolas" panose="020B0609020204030204" pitchFamily="49" charset="0"/>
              </a:rPr>
              <a:t> - </a:t>
            </a:r>
            <a:r>
              <a:rPr lang="en-CA" dirty="0" err="1">
                <a:latin typeface="Consolas" panose="020B0609020204030204" pitchFamily="49" charset="0"/>
                <a:cs typeface="Consolas" panose="020B0609020204030204" pitchFamily="49" charset="0"/>
              </a:rPr>
              <a:t>x_current</a:t>
            </a:r>
            <a:r>
              <a:rPr lang="en-CA" dirty="0">
                <a:latin typeface="Consolas" panose="020B0609020204030204" pitchFamily="49" charset="0"/>
                <a:cs typeface="Consolas" panose="020B0609020204030204" pitchFamily="49" charset="0"/>
              </a:rPr>
              <a:t> ) &gt; 1e-10 );</a:t>
            </a:r>
          </a:p>
          <a:p>
            <a:pPr marL="457200" lvl="1" indent="0">
              <a:buNone/>
            </a:pPr>
            <a:endParaRPr lang="en-CA"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114381775"/>
              </p:ext>
            </p:extLst>
          </p:nvPr>
        </p:nvGraphicFramePr>
        <p:xfrm>
          <a:off x="3541741" y="2434599"/>
          <a:ext cx="2182387" cy="1282433"/>
        </p:xfrm>
        <a:graphic>
          <a:graphicData uri="http://schemas.openxmlformats.org/presentationml/2006/ole">
            <mc:AlternateContent xmlns:mc="http://schemas.openxmlformats.org/markup-compatibility/2006">
              <mc:Choice xmlns:v="urn:schemas-microsoft-com:vml" Requires="v">
                <p:oleObj spid="_x0000_s4105" name="Equation" r:id="rId3" imgW="1231560" imgH="723600" progId="Equation.DSMT4">
                  <p:embed/>
                </p:oleObj>
              </mc:Choice>
              <mc:Fallback>
                <p:oleObj name="Equation" r:id="rId3" imgW="1231560" imgH="723600" progId="Equation.DSMT4">
                  <p:embed/>
                  <p:pic>
                    <p:nvPicPr>
                      <p:cNvPr id="0" name=""/>
                      <p:cNvPicPr/>
                      <p:nvPr/>
                    </p:nvPicPr>
                    <p:blipFill>
                      <a:blip r:embed="rId4"/>
                      <a:stretch>
                        <a:fillRect/>
                      </a:stretch>
                    </p:blipFill>
                    <p:spPr>
                      <a:xfrm>
                        <a:off x="3541741" y="2434599"/>
                        <a:ext cx="2182387" cy="1282433"/>
                      </a:xfrm>
                      <a:prstGeom prst="rect">
                        <a:avLst/>
                      </a:prstGeom>
                    </p:spPr>
                  </p:pic>
                </p:oleObj>
              </mc:Fallback>
            </mc:AlternateContent>
          </a:graphicData>
        </a:graphic>
      </p:graphicFrame>
    </p:spTree>
    <p:extLst>
      <p:ext uri="{BB962C8B-B14F-4D97-AF65-F5344CB8AC3E}">
        <p14:creationId xmlns:p14="http://schemas.microsoft.com/office/powerpoint/2010/main" val="2722929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Fixed-point iteration</a:t>
            </a:r>
            <a:endParaRPr lang="en-CA" dirty="0"/>
          </a:p>
        </p:txBody>
      </p:sp>
      <p:sp>
        <p:nvSpPr>
          <p:cNvPr id="3" name="Content Placeholder 2"/>
          <p:cNvSpPr>
            <a:spLocks noGrp="1"/>
          </p:cNvSpPr>
          <p:nvPr>
            <p:ph idx="1"/>
          </p:nvPr>
        </p:nvSpPr>
        <p:spPr/>
        <p:txBody>
          <a:bodyPr/>
          <a:lstStyle/>
          <a:p>
            <a:r>
              <a:rPr lang="en-CA" dirty="0" smtClean="0"/>
              <a:t>Problem: it runs forever</a:t>
            </a:r>
          </a:p>
          <a:p>
            <a:pPr lvl="1"/>
            <a:r>
              <a:rPr lang="en-CA" dirty="0" smtClean="0"/>
              <a:t>In this case, it is in a non-terminating loop</a:t>
            </a:r>
          </a:p>
          <a:p>
            <a:pPr lvl="1"/>
            <a:r>
              <a:rPr lang="en-CA" dirty="0" smtClean="0"/>
              <a:t>How can we deal with this?</a:t>
            </a:r>
          </a:p>
          <a:p>
            <a:pPr lvl="1"/>
            <a:endParaRPr lang="en-CA" dirty="0"/>
          </a:p>
          <a:p>
            <a:r>
              <a:rPr lang="en-CA" dirty="0" smtClean="0"/>
              <a:t>In engineering, it is essential to ensure that no loop runs forever, even accidentally, as from the </a:t>
            </a:r>
            <a:r>
              <a:rPr lang="en-CA" cap="small" dirty="0" smtClean="0"/>
              <a:t>jpl</a:t>
            </a:r>
            <a:r>
              <a:rPr lang="en-CA" dirty="0" smtClean="0"/>
              <a:t> coding standard:</a:t>
            </a:r>
          </a:p>
          <a:p>
            <a:pPr marL="800100" lvl="2" indent="0">
              <a:buNone/>
            </a:pPr>
            <a:r>
              <a:rPr lang="en-CA" sz="1800" b="1" dirty="0" smtClean="0">
                <a:solidFill>
                  <a:srgbClr val="0070C0"/>
                </a:solidFill>
              </a:rPr>
              <a:t>Rule </a:t>
            </a:r>
            <a:r>
              <a:rPr lang="en-CA" sz="1800" b="1" dirty="0">
                <a:solidFill>
                  <a:srgbClr val="0070C0"/>
                </a:solidFill>
              </a:rPr>
              <a:t>3 (loop bounds) </a:t>
            </a:r>
          </a:p>
          <a:p>
            <a:pPr marL="800100" lvl="2" indent="0">
              <a:buNone/>
            </a:pPr>
            <a:r>
              <a:rPr lang="en-CA" sz="1800" dirty="0" smtClean="0"/>
              <a:t>All loops </a:t>
            </a:r>
            <a:r>
              <a:rPr lang="en-CA" sz="1800" b="1" i="1" dirty="0" smtClean="0">
                <a:solidFill>
                  <a:srgbClr val="FF0000"/>
                </a:solidFill>
              </a:rPr>
              <a:t>shall</a:t>
            </a:r>
            <a:r>
              <a:rPr lang="en-CA" sz="1800" dirty="0" smtClean="0">
                <a:solidFill>
                  <a:srgbClr val="FF0000"/>
                </a:solidFill>
              </a:rPr>
              <a:t> </a:t>
            </a:r>
            <a:r>
              <a:rPr lang="en-CA" sz="1800" dirty="0"/>
              <a:t>have </a:t>
            </a:r>
            <a:r>
              <a:rPr lang="en-CA" sz="1800" dirty="0" smtClean="0"/>
              <a:t>a </a:t>
            </a:r>
            <a:r>
              <a:rPr lang="en-CA" sz="1800" dirty="0"/>
              <a:t>statically </a:t>
            </a:r>
            <a:r>
              <a:rPr lang="en-CA" sz="1800" dirty="0" smtClean="0"/>
              <a:t>determinable upper-bound </a:t>
            </a:r>
            <a:r>
              <a:rPr lang="en-CA" sz="1800" dirty="0"/>
              <a:t>on </a:t>
            </a:r>
            <a:r>
              <a:rPr lang="en-CA" sz="1800" dirty="0" smtClean="0"/>
              <a:t>the maximum  </a:t>
            </a:r>
            <a:r>
              <a:rPr lang="en-CA" sz="1800" dirty="0"/>
              <a:t>number  of  loop  iterations.  </a:t>
            </a:r>
            <a:endParaRPr lang="en-CA" sz="1800" dirty="0" smtClean="0"/>
          </a:p>
          <a:p>
            <a:pPr marL="800100" lvl="2" indent="0">
              <a:buNone/>
            </a:pPr>
            <a:endParaRPr lang="en-CA" sz="1800" dirty="0"/>
          </a:p>
          <a:p>
            <a:r>
              <a:rPr lang="en-CA" dirty="0" smtClean="0"/>
              <a:t>Here, </a:t>
            </a:r>
            <a:r>
              <a:rPr lang="en-CA" i="1" dirty="0" smtClean="0"/>
              <a:t>static</a:t>
            </a:r>
            <a:r>
              <a:rPr lang="en-CA" dirty="0" smtClean="0"/>
              <a:t> means that a reader can look at the code and determine the upper bound </a:t>
            </a:r>
            <a:r>
              <a:rPr lang="en-CA" b="1" dirty="0" smtClean="0"/>
              <a:t>before</a:t>
            </a:r>
            <a:r>
              <a:rPr lang="en-CA" dirty="0" smtClean="0"/>
              <a:t> the source code is compiled</a:t>
            </a:r>
            <a:endParaRPr lang="en-CA" sz="1800" dirty="0" smtClean="0"/>
          </a:p>
        </p:txBody>
      </p:sp>
    </p:spTree>
    <p:extLst>
      <p:ext uri="{BB962C8B-B14F-4D97-AF65-F5344CB8AC3E}">
        <p14:creationId xmlns:p14="http://schemas.microsoft.com/office/powerpoint/2010/main" val="1268275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Fixed-point iteration</a:t>
            </a:r>
            <a:endParaRPr lang="en-CA" dirty="0"/>
          </a:p>
        </p:txBody>
      </p:sp>
      <p:sp>
        <p:nvSpPr>
          <p:cNvPr id="3" name="Content Placeholder 2"/>
          <p:cNvSpPr>
            <a:spLocks noGrp="1"/>
          </p:cNvSpPr>
          <p:nvPr>
            <p:ph idx="1"/>
          </p:nvPr>
        </p:nvSpPr>
        <p:spPr/>
        <p:txBody>
          <a:bodyPr/>
          <a:lstStyle/>
          <a:p>
            <a:r>
              <a:rPr lang="en-CA" dirty="0" smtClean="0"/>
              <a:t>Here we stop if we exceed 1000 iterations:</a:t>
            </a:r>
          </a:p>
        </p:txBody>
      </p:sp>
      <p:pic>
        <p:nvPicPr>
          <p:cNvPr id="5123" name="Picture 3" descr="C:\Users\dwharder\Desktop\cosin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060848"/>
            <a:ext cx="4059487" cy="4641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62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Fixed-point iteration</a:t>
            </a:r>
            <a:endParaRPr lang="en-CA" dirty="0"/>
          </a:p>
        </p:txBody>
      </p:sp>
      <p:sp>
        <p:nvSpPr>
          <p:cNvPr id="3" name="Content Placeholder 2"/>
          <p:cNvSpPr>
            <a:spLocks noGrp="1"/>
          </p:cNvSpPr>
          <p:nvPr>
            <p:ph idx="1"/>
          </p:nvPr>
        </p:nvSpPr>
        <p:spPr/>
        <p:txBody>
          <a:bodyPr/>
          <a:lstStyle/>
          <a:p>
            <a:r>
              <a:rPr lang="en-CA" dirty="0" smtClean="0"/>
              <a:t>Here is our implementation:</a:t>
            </a:r>
          </a:p>
          <a:p>
            <a:pPr marL="857250" lvl="2" indent="0">
              <a:buNone/>
            </a:pPr>
            <a:r>
              <a:rPr lang="en-CA" sz="1250" smtClean="0">
                <a:latin typeface="Consolas" panose="020B0609020204030204" pitchFamily="49" charset="0"/>
                <a:cs typeface="Consolas" panose="020B0609020204030204" pitchFamily="49" charset="0"/>
              </a:rPr>
              <a:t>double fixed_point</a:t>
            </a:r>
            <a:r>
              <a:rPr lang="en-CA" sz="1250" dirty="0">
                <a:latin typeface="Consolas" panose="020B0609020204030204" pitchFamily="49" charset="0"/>
                <a:cs typeface="Consolas" panose="020B0609020204030204" pitchFamily="49" charset="0"/>
              </a:rPr>
              <a:t>();</a:t>
            </a:r>
          </a:p>
          <a:p>
            <a:pPr lvl="2"/>
            <a:endParaRPr lang="en-CA" sz="1250" dirty="0">
              <a:latin typeface="Consolas" panose="020B0609020204030204" pitchFamily="49" charset="0"/>
              <a:cs typeface="Consolas" panose="020B0609020204030204" pitchFamily="49" charset="0"/>
            </a:endParaRPr>
          </a:p>
          <a:p>
            <a:pPr marL="857250" lvl="2" indent="0">
              <a:buNone/>
            </a:pPr>
            <a:r>
              <a:rPr lang="en-CA" sz="1250" dirty="0" smtClean="0">
                <a:latin typeface="Consolas" panose="020B0609020204030204" pitchFamily="49" charset="0"/>
                <a:cs typeface="Consolas" panose="020B0609020204030204" pitchFamily="49" charset="0"/>
              </a:rPr>
              <a:t>void </a:t>
            </a:r>
            <a:r>
              <a:rPr lang="en-CA" sz="1250" dirty="0" err="1" smtClean="0">
                <a:latin typeface="Consolas" panose="020B0609020204030204" pitchFamily="49" charset="0"/>
                <a:cs typeface="Consolas" panose="020B0609020204030204" pitchFamily="49" charset="0"/>
              </a:rPr>
              <a:t>fixed_point</a:t>
            </a:r>
            <a:r>
              <a:rPr lang="en-CA" sz="1250" dirty="0">
                <a:latin typeface="Consolas" panose="020B0609020204030204" pitchFamily="49" charset="0"/>
                <a:cs typeface="Consolas" panose="020B0609020204030204" pitchFamily="49" charset="0"/>
              </a:rPr>
              <a:t>() {</a:t>
            </a:r>
          </a:p>
          <a:p>
            <a:pPr marL="857250" lvl="2" indent="0">
              <a:buNone/>
            </a:pPr>
            <a:r>
              <a:rPr lang="en-CA" sz="1250" dirty="0" smtClean="0">
                <a:latin typeface="Consolas" panose="020B0609020204030204" pitchFamily="49" charset="0"/>
                <a:cs typeface="Consolas" panose="020B0609020204030204" pitchFamily="49" charset="0"/>
              </a:rPr>
              <a:t>    double </a:t>
            </a:r>
            <a:r>
              <a:rPr lang="en-CA" sz="1250" dirty="0" err="1">
                <a:latin typeface="Consolas" panose="020B0609020204030204" pitchFamily="49" charset="0"/>
                <a:cs typeface="Consolas" panose="020B0609020204030204" pitchFamily="49" charset="0"/>
              </a:rPr>
              <a:t>x_current</a:t>
            </a:r>
            <a:r>
              <a:rPr lang="en-CA" sz="1250" dirty="0">
                <a:latin typeface="Consolas" panose="020B0609020204030204" pitchFamily="49" charset="0"/>
                <a:cs typeface="Consolas" panose="020B0609020204030204" pitchFamily="49" charset="0"/>
              </a:rPr>
              <a:t>{1.0};</a:t>
            </a:r>
          </a:p>
          <a:p>
            <a:pPr marL="857250" lvl="2" indent="0">
              <a:buNone/>
            </a:pPr>
            <a:r>
              <a:rPr lang="en-CA" sz="1250" dirty="0" smtClean="0">
                <a:latin typeface="Consolas" panose="020B0609020204030204" pitchFamily="49" charset="0"/>
                <a:cs typeface="Consolas" panose="020B0609020204030204" pitchFamily="49" charset="0"/>
              </a:rPr>
              <a:t>    double </a:t>
            </a:r>
            <a:r>
              <a:rPr lang="en-CA" sz="1250" dirty="0" err="1" smtClean="0">
                <a:latin typeface="Consolas" panose="020B0609020204030204" pitchFamily="49" charset="0"/>
                <a:cs typeface="Consolas" panose="020B0609020204030204" pitchFamily="49" charset="0"/>
              </a:rPr>
              <a:t>x_previous</a:t>
            </a:r>
            <a:r>
              <a:rPr lang="en-CA" sz="1250" dirty="0" smtClean="0">
                <a:latin typeface="Consolas" panose="020B0609020204030204" pitchFamily="49" charset="0"/>
                <a:cs typeface="Consolas" panose="020B0609020204030204" pitchFamily="49" charset="0"/>
              </a:rPr>
              <a:t>{};</a:t>
            </a:r>
            <a:endParaRPr lang="en-CA" sz="1250" dirty="0" smtClean="0">
              <a:latin typeface="Consolas" panose="020B0609020204030204" pitchFamily="49" charset="0"/>
              <a:cs typeface="Consolas" panose="020B0609020204030204" pitchFamily="49" charset="0"/>
            </a:endParaRPr>
          </a:p>
          <a:p>
            <a:pPr marL="85725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unsigned int </a:t>
            </a:r>
            <a:r>
              <a:rPr lang="en-CA" sz="1250" dirty="0" err="1" smtClean="0">
                <a:latin typeface="Consolas" panose="020B0609020204030204" pitchFamily="49" charset="0"/>
                <a:cs typeface="Consolas" panose="020B0609020204030204" pitchFamily="49" charset="0"/>
              </a:rPr>
              <a:t>num_iterations</a:t>
            </a:r>
            <a:r>
              <a:rPr lang="en-CA" sz="1250" dirty="0" smtClean="0">
                <a:latin typeface="Consolas" panose="020B0609020204030204" pitchFamily="49" charset="0"/>
                <a:cs typeface="Consolas" panose="020B0609020204030204" pitchFamily="49" charset="0"/>
              </a:rPr>
              <a:t>{0};</a:t>
            </a:r>
            <a:endParaRPr lang="en-CA" sz="1250" dirty="0">
              <a:latin typeface="Consolas" panose="020B0609020204030204" pitchFamily="49" charset="0"/>
              <a:cs typeface="Consolas" panose="020B0609020204030204" pitchFamily="49" charset="0"/>
            </a:endParaRPr>
          </a:p>
          <a:p>
            <a:pPr lvl="2"/>
            <a:endParaRPr lang="en-CA" sz="1250" dirty="0">
              <a:latin typeface="Consolas" panose="020B0609020204030204" pitchFamily="49" charset="0"/>
              <a:cs typeface="Consolas" panose="020B0609020204030204" pitchFamily="49" charset="0"/>
            </a:endParaRPr>
          </a:p>
          <a:p>
            <a:pPr marL="857250" lvl="2" indent="0">
              <a:buNone/>
            </a:pPr>
            <a:r>
              <a:rPr lang="en-CA" sz="1250" dirty="0" smtClean="0">
                <a:latin typeface="Consolas" panose="020B0609020204030204" pitchFamily="49" charset="0"/>
                <a:cs typeface="Consolas" panose="020B0609020204030204" pitchFamily="49" charset="0"/>
              </a:rPr>
              <a:t>    do </a:t>
            </a:r>
            <a:r>
              <a:rPr lang="en-CA" sz="1250" dirty="0">
                <a:latin typeface="Consolas" panose="020B0609020204030204" pitchFamily="49" charset="0"/>
                <a:cs typeface="Consolas" panose="020B0609020204030204" pitchFamily="49" charset="0"/>
              </a:rPr>
              <a:t>{</a:t>
            </a:r>
          </a:p>
          <a:p>
            <a:pPr marL="857250" lvl="2" indent="0">
              <a:buNone/>
            </a:pPr>
            <a:r>
              <a:rPr lang="en-CA" sz="1250" dirty="0">
                <a:latin typeface="Consolas" panose="020B0609020204030204" pitchFamily="49" charset="0"/>
                <a:cs typeface="Consolas" panose="020B0609020204030204" pitchFamily="49" charset="0"/>
              </a:rPr>
              <a:t>        ++</a:t>
            </a:r>
            <a:r>
              <a:rPr lang="en-CA" sz="1250" dirty="0" err="1">
                <a:latin typeface="Consolas" panose="020B0609020204030204" pitchFamily="49" charset="0"/>
                <a:cs typeface="Consolas" panose="020B0609020204030204" pitchFamily="49" charset="0"/>
              </a:rPr>
              <a:t>num_iterations</a:t>
            </a:r>
            <a:r>
              <a:rPr lang="en-CA" sz="1250" dirty="0">
                <a:latin typeface="Consolas" panose="020B0609020204030204" pitchFamily="49" charset="0"/>
                <a:cs typeface="Consolas" panose="020B0609020204030204" pitchFamily="49" charset="0"/>
              </a:rPr>
              <a:t>;</a:t>
            </a:r>
          </a:p>
          <a:p>
            <a:pPr marL="857250" lvl="2" indent="0">
              <a:buNone/>
            </a:pPr>
            <a:r>
              <a:rPr lang="en-CA" sz="1250" dirty="0" smtClean="0">
                <a:latin typeface="Consolas" panose="020B0609020204030204" pitchFamily="49" charset="0"/>
                <a:cs typeface="Consolas" panose="020B0609020204030204" pitchFamily="49" charset="0"/>
              </a:rPr>
              <a:t>        </a:t>
            </a:r>
            <a:r>
              <a:rPr lang="en-CA" sz="1250" dirty="0" err="1" smtClean="0">
                <a:latin typeface="Consolas" panose="020B0609020204030204" pitchFamily="49" charset="0"/>
                <a:cs typeface="Consolas" panose="020B0609020204030204" pitchFamily="49" charset="0"/>
              </a:rPr>
              <a:t>x_previous</a:t>
            </a:r>
            <a:r>
              <a:rPr lang="en-CA" sz="1250" dirty="0" smtClean="0">
                <a:latin typeface="Consolas" panose="020B0609020204030204" pitchFamily="49" charset="0"/>
                <a:cs typeface="Consolas" panose="020B0609020204030204" pitchFamily="49" charset="0"/>
              </a:rPr>
              <a:t> </a:t>
            </a:r>
            <a:r>
              <a:rPr lang="en-CA" sz="1250" dirty="0">
                <a:latin typeface="Consolas" panose="020B0609020204030204" pitchFamily="49" charset="0"/>
                <a:cs typeface="Consolas" panose="020B0609020204030204" pitchFamily="49" charset="0"/>
              </a:rPr>
              <a:t>= </a:t>
            </a:r>
            <a:r>
              <a:rPr lang="en-CA" sz="1250" dirty="0" err="1">
                <a:latin typeface="Consolas" panose="020B0609020204030204" pitchFamily="49" charset="0"/>
                <a:cs typeface="Consolas" panose="020B0609020204030204" pitchFamily="49" charset="0"/>
              </a:rPr>
              <a:t>x_current</a:t>
            </a:r>
            <a:r>
              <a:rPr lang="en-CA" sz="1250" dirty="0">
                <a:latin typeface="Consolas" panose="020B0609020204030204" pitchFamily="49" charset="0"/>
                <a:cs typeface="Consolas" panose="020B0609020204030204" pitchFamily="49" charset="0"/>
              </a:rPr>
              <a:t>;</a:t>
            </a:r>
          </a:p>
          <a:p>
            <a:pPr marL="857250" lvl="2" indent="0">
              <a:buNone/>
            </a:pPr>
            <a:r>
              <a:rPr lang="en-CA" sz="1250" dirty="0" smtClean="0">
                <a:latin typeface="Consolas" panose="020B0609020204030204" pitchFamily="49" charset="0"/>
                <a:cs typeface="Consolas" panose="020B0609020204030204" pitchFamily="49" charset="0"/>
              </a:rPr>
              <a:t>        </a:t>
            </a:r>
            <a:r>
              <a:rPr lang="en-CA" sz="1250" dirty="0" err="1" smtClean="0">
                <a:latin typeface="Consolas" panose="020B0609020204030204" pitchFamily="49" charset="0"/>
                <a:cs typeface="Consolas" panose="020B0609020204030204" pitchFamily="49" charset="0"/>
              </a:rPr>
              <a:t>x_current</a:t>
            </a:r>
            <a:r>
              <a:rPr lang="en-CA" sz="1250" dirty="0" smtClean="0">
                <a:latin typeface="Consolas" panose="020B0609020204030204" pitchFamily="49" charset="0"/>
                <a:cs typeface="Consolas" panose="020B0609020204030204" pitchFamily="49" charset="0"/>
              </a:rPr>
              <a:t> </a:t>
            </a:r>
            <a:r>
              <a:rPr lang="en-CA" sz="1250" dirty="0">
                <a:latin typeface="Consolas" panose="020B0609020204030204" pitchFamily="49" charset="0"/>
                <a:cs typeface="Consolas" panose="020B0609020204030204" pitchFamily="49" charset="0"/>
              </a:rPr>
              <a:t>= std::cos( </a:t>
            </a:r>
            <a:r>
              <a:rPr lang="en-CA" sz="1250" dirty="0" err="1">
                <a:latin typeface="Consolas" panose="020B0609020204030204" pitchFamily="49" charset="0"/>
                <a:cs typeface="Consolas" panose="020B0609020204030204" pitchFamily="49" charset="0"/>
              </a:rPr>
              <a:t>x_current</a:t>
            </a: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a:t>
            </a:r>
          </a:p>
          <a:p>
            <a:pPr marL="857250" lvl="2" indent="0">
              <a:buNone/>
            </a:pPr>
            <a:r>
              <a:rPr lang="en-CA" sz="1250" dirty="0" smtClean="0">
                <a:latin typeface="Consolas" panose="020B0609020204030204" pitchFamily="49" charset="0"/>
                <a:cs typeface="Consolas" panose="020B0609020204030204" pitchFamily="49" charset="0"/>
              </a:rPr>
              <a:t>    } </a:t>
            </a:r>
            <a:r>
              <a:rPr lang="en-CA" sz="1250" dirty="0">
                <a:latin typeface="Consolas" panose="020B0609020204030204" pitchFamily="49" charset="0"/>
                <a:cs typeface="Consolas" panose="020B0609020204030204" pitchFamily="49" charset="0"/>
              </a:rPr>
              <a:t>while ( </a:t>
            </a:r>
            <a:r>
              <a:rPr lang="en-CA" sz="1250" dirty="0" smtClean="0">
                <a:latin typeface="Consolas" panose="020B0609020204030204" pitchFamily="49" charset="0"/>
                <a:cs typeface="Consolas" panose="020B0609020204030204" pitchFamily="49" charset="0"/>
              </a:rPr>
              <a:t>(std::abs</a:t>
            </a:r>
            <a:r>
              <a:rPr lang="en-CA" sz="1250" dirty="0">
                <a:latin typeface="Consolas" panose="020B0609020204030204" pitchFamily="49" charset="0"/>
                <a:cs typeface="Consolas" panose="020B0609020204030204" pitchFamily="49" charset="0"/>
              </a:rPr>
              <a:t>( </a:t>
            </a:r>
            <a:r>
              <a:rPr lang="en-CA" sz="1250" dirty="0" err="1">
                <a:latin typeface="Consolas" panose="020B0609020204030204" pitchFamily="49" charset="0"/>
                <a:cs typeface="Consolas" panose="020B0609020204030204" pitchFamily="49" charset="0"/>
              </a:rPr>
              <a:t>x_previous</a:t>
            </a:r>
            <a:r>
              <a:rPr lang="en-CA" sz="1250" dirty="0">
                <a:latin typeface="Consolas" panose="020B0609020204030204" pitchFamily="49" charset="0"/>
                <a:cs typeface="Consolas" panose="020B0609020204030204" pitchFamily="49" charset="0"/>
              </a:rPr>
              <a:t> - </a:t>
            </a:r>
            <a:r>
              <a:rPr lang="en-CA" sz="1250" dirty="0" err="1">
                <a:latin typeface="Consolas" panose="020B0609020204030204" pitchFamily="49" charset="0"/>
                <a:cs typeface="Consolas" panose="020B0609020204030204" pitchFamily="49" charset="0"/>
              </a:rPr>
              <a:t>x_current</a:t>
            </a:r>
            <a:r>
              <a:rPr lang="en-CA" sz="1250" dirty="0">
                <a:latin typeface="Consolas" panose="020B0609020204030204" pitchFamily="49" charset="0"/>
                <a:cs typeface="Consolas" panose="020B0609020204030204" pitchFamily="49" charset="0"/>
              </a:rPr>
              <a:t> ) &gt; </a:t>
            </a:r>
            <a:r>
              <a:rPr lang="en-CA" sz="1250" dirty="0" smtClean="0">
                <a:latin typeface="Consolas" panose="020B0609020204030204" pitchFamily="49" charset="0"/>
                <a:cs typeface="Consolas" panose="020B0609020204030204" pitchFamily="49" charset="0"/>
              </a:rPr>
              <a:t>1e-10)</a:t>
            </a:r>
          </a:p>
          <a:p>
            <a:pPr marL="85725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&amp;&amp; (</a:t>
            </a:r>
            <a:r>
              <a:rPr lang="en-CA" sz="1250" dirty="0" err="1" smtClean="0">
                <a:latin typeface="Consolas" panose="020B0609020204030204" pitchFamily="49" charset="0"/>
                <a:cs typeface="Consolas" panose="020B0609020204030204" pitchFamily="49" charset="0"/>
              </a:rPr>
              <a:t>num_iterations</a:t>
            </a:r>
            <a:r>
              <a:rPr lang="en-CA" sz="1250" dirty="0" smtClean="0">
                <a:latin typeface="Consolas" panose="020B0609020204030204" pitchFamily="49" charset="0"/>
                <a:cs typeface="Consolas" panose="020B0609020204030204" pitchFamily="49" charset="0"/>
              </a:rPr>
              <a:t> &lt; 1000) );</a:t>
            </a:r>
          </a:p>
          <a:p>
            <a:pPr marL="857250" lvl="2" indent="0">
              <a:buNone/>
            </a:pPr>
            <a:endParaRPr lang="en-CA" sz="1250" dirty="0">
              <a:latin typeface="Consolas" panose="020B0609020204030204" pitchFamily="49" charset="0"/>
              <a:cs typeface="Consolas" panose="020B0609020204030204" pitchFamily="49" charset="0"/>
            </a:endParaRPr>
          </a:p>
          <a:p>
            <a:pPr marL="914400" lvl="2" indent="0">
              <a:buNone/>
            </a:pPr>
            <a:r>
              <a:rPr lang="en-CA" sz="1250" dirty="0" smtClean="0">
                <a:latin typeface="Consolas" panose="020B0609020204030204" pitchFamily="49" charset="0"/>
                <a:cs typeface="Consolas" panose="020B0609020204030204" pitchFamily="49" charset="0"/>
              </a:rPr>
              <a:t>    if ( std</a:t>
            </a:r>
            <a:r>
              <a:rPr lang="en-CA" sz="1250" dirty="0">
                <a:latin typeface="Consolas" panose="020B0609020204030204" pitchFamily="49" charset="0"/>
                <a:cs typeface="Consolas" panose="020B0609020204030204" pitchFamily="49" charset="0"/>
              </a:rPr>
              <a:t>::abs( </a:t>
            </a:r>
            <a:r>
              <a:rPr lang="en-CA" sz="1250" dirty="0" err="1">
                <a:latin typeface="Consolas" panose="020B0609020204030204" pitchFamily="49" charset="0"/>
                <a:cs typeface="Consolas" panose="020B0609020204030204" pitchFamily="49" charset="0"/>
              </a:rPr>
              <a:t>x_previous</a:t>
            </a:r>
            <a:r>
              <a:rPr lang="en-CA" sz="1250" dirty="0">
                <a:latin typeface="Consolas" panose="020B0609020204030204" pitchFamily="49" charset="0"/>
                <a:cs typeface="Consolas" panose="020B0609020204030204" pitchFamily="49" charset="0"/>
              </a:rPr>
              <a:t> - </a:t>
            </a:r>
            <a:r>
              <a:rPr lang="en-CA" sz="1250" dirty="0" err="1">
                <a:latin typeface="Consolas" panose="020B0609020204030204" pitchFamily="49" charset="0"/>
                <a:cs typeface="Consolas" panose="020B0609020204030204" pitchFamily="49" charset="0"/>
              </a:rPr>
              <a:t>x_current</a:t>
            </a:r>
            <a:r>
              <a:rPr lang="en-CA" sz="1250" dirty="0">
                <a:latin typeface="Consolas" panose="020B0609020204030204" pitchFamily="49" charset="0"/>
                <a:cs typeface="Consolas" panose="020B0609020204030204" pitchFamily="49" charset="0"/>
              </a:rPr>
              <a:t> ) </a:t>
            </a:r>
            <a:r>
              <a:rPr lang="en-CA" sz="1250" dirty="0" smtClean="0">
                <a:latin typeface="Consolas" panose="020B0609020204030204" pitchFamily="49" charset="0"/>
                <a:cs typeface="Consolas" panose="020B0609020204030204" pitchFamily="49" charset="0"/>
              </a:rPr>
              <a:t>&lt;= 1e-10 ) {</a:t>
            </a:r>
          </a:p>
          <a:p>
            <a:pPr marL="9144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std::cout &lt;&lt; "Fixed point: " &lt;&lt; </a:t>
            </a:r>
            <a:r>
              <a:rPr lang="en-CA" sz="1250" dirty="0" err="1" smtClean="0">
                <a:latin typeface="Consolas" panose="020B0609020204030204" pitchFamily="49" charset="0"/>
                <a:cs typeface="Consolas" panose="020B0609020204030204" pitchFamily="49" charset="0"/>
              </a:rPr>
              <a:t>x_current</a:t>
            </a:r>
            <a:r>
              <a:rPr lang="en-CA" sz="1250" dirty="0" smtClean="0">
                <a:latin typeface="Consolas" panose="020B0609020204030204" pitchFamily="49" charset="0"/>
                <a:cs typeface="Consolas" panose="020B0609020204030204" pitchFamily="49" charset="0"/>
              </a:rPr>
              <a:t> &lt;&lt; std::endl;</a:t>
            </a:r>
          </a:p>
          <a:p>
            <a:pPr marL="9144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 else {</a:t>
            </a:r>
          </a:p>
          <a:p>
            <a:pPr marL="914400" lvl="2" indent="0">
              <a:buNone/>
            </a:pPr>
            <a:r>
              <a:rPr lang="en-CA" sz="1250" dirty="0">
                <a:latin typeface="Consolas" panose="020B0609020204030204" pitchFamily="49" charset="0"/>
                <a:cs typeface="Consolas" panose="020B0609020204030204" pitchFamily="49" charset="0"/>
              </a:rPr>
              <a:t> </a:t>
            </a:r>
            <a:r>
              <a:rPr lang="en-CA" sz="1250" dirty="0" smtClean="0">
                <a:latin typeface="Consolas" panose="020B0609020204030204" pitchFamily="49" charset="0"/>
                <a:cs typeface="Consolas" panose="020B0609020204030204" pitchFamily="49" charset="0"/>
              </a:rPr>
              <a:t>       std::cout &lt;&lt; "Did not converge..." &lt;&lt; std::endl;</a:t>
            </a:r>
            <a:endParaRPr lang="en-CA" sz="1250" dirty="0">
              <a:latin typeface="Consolas" panose="020B0609020204030204" pitchFamily="49" charset="0"/>
              <a:cs typeface="Consolas" panose="020B0609020204030204" pitchFamily="49" charset="0"/>
            </a:endParaRPr>
          </a:p>
          <a:p>
            <a:pPr marL="857250" lvl="2" indent="0">
              <a:buNone/>
            </a:pPr>
            <a:r>
              <a:rPr lang="en-CA" sz="1250" dirty="0" smtClean="0">
                <a:latin typeface="Consolas" panose="020B0609020204030204" pitchFamily="49" charset="0"/>
                <a:cs typeface="Consolas" panose="020B0609020204030204" pitchFamily="49" charset="0"/>
              </a:rPr>
              <a:t>    }</a:t>
            </a:r>
          </a:p>
          <a:p>
            <a:pPr marL="857250" lvl="2" indent="0">
              <a:buNone/>
            </a:pPr>
            <a:r>
              <a:rPr lang="en-CA" sz="125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954220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Fixed-point iteration</a:t>
            </a:r>
            <a:endParaRPr lang="en-CA" dirty="0"/>
          </a:p>
        </p:txBody>
      </p:sp>
      <p:sp>
        <p:nvSpPr>
          <p:cNvPr id="3" name="Content Placeholder 2"/>
          <p:cNvSpPr>
            <a:spLocks noGrp="1"/>
          </p:cNvSpPr>
          <p:nvPr>
            <p:ph idx="1"/>
          </p:nvPr>
        </p:nvSpPr>
        <p:spPr/>
        <p:txBody>
          <a:bodyPr/>
          <a:lstStyle/>
          <a:p>
            <a:r>
              <a:rPr lang="en-CA" dirty="0" smtClean="0"/>
              <a:t>Try this yourself:</a:t>
            </a:r>
            <a:endParaRPr lang="en-CA" dirty="0" smtClean="0"/>
          </a:p>
          <a:p>
            <a:pPr marL="857250" lvl="2" indent="0">
              <a:buNone/>
            </a:pPr>
            <a:r>
              <a:rPr lang="en-CA" sz="850" dirty="0">
                <a:latin typeface="Consolas" panose="020B0609020204030204" pitchFamily="49" charset="0"/>
                <a:cs typeface="Consolas" panose="020B0609020204030204" pitchFamily="49" charset="0"/>
              </a:rPr>
              <a:t>#include &lt;</a:t>
            </a:r>
            <a:r>
              <a:rPr lang="en-CA" sz="850" dirty="0" err="1">
                <a:latin typeface="Consolas" panose="020B0609020204030204" pitchFamily="49" charset="0"/>
                <a:cs typeface="Consolas" panose="020B0609020204030204" pitchFamily="49" charset="0"/>
              </a:rPr>
              <a:t>cmath</a:t>
            </a:r>
            <a:r>
              <a:rPr lang="en-CA" sz="850" dirty="0">
                <a:latin typeface="Consolas" panose="020B0609020204030204" pitchFamily="49" charset="0"/>
                <a:cs typeface="Consolas" panose="020B0609020204030204" pitchFamily="49" charset="0"/>
              </a:rPr>
              <a:t>&gt;</a:t>
            </a:r>
          </a:p>
          <a:p>
            <a:pPr marL="857250" lvl="2" indent="0">
              <a:buNone/>
            </a:pPr>
            <a:r>
              <a:rPr lang="en-CA" sz="850" dirty="0" smtClean="0">
                <a:latin typeface="Consolas" panose="020B0609020204030204" pitchFamily="49" charset="0"/>
                <a:cs typeface="Consolas" panose="020B0609020204030204" pitchFamily="49" charset="0"/>
              </a:rPr>
              <a:t>#include &lt;iostream&gt;</a:t>
            </a:r>
          </a:p>
          <a:p>
            <a:pPr marL="857250" lvl="2" indent="0">
              <a:buNone/>
            </a:pPr>
            <a:endParaRPr lang="en-CA" sz="850" dirty="0">
              <a:latin typeface="Consolas" panose="020B0609020204030204" pitchFamily="49" charset="0"/>
              <a:cs typeface="Consolas" panose="020B0609020204030204" pitchFamily="49" charset="0"/>
            </a:endParaRPr>
          </a:p>
          <a:p>
            <a:pPr marL="857250" lvl="2" indent="0">
              <a:buNone/>
            </a:pPr>
            <a:r>
              <a:rPr lang="en-CA" sz="850" dirty="0" smtClean="0">
                <a:latin typeface="Consolas" panose="020B0609020204030204" pitchFamily="49" charset="0"/>
                <a:cs typeface="Consolas" panose="020B0609020204030204" pitchFamily="49" charset="0"/>
              </a:rPr>
              <a:t>// Function declarations</a:t>
            </a:r>
          </a:p>
          <a:p>
            <a:pPr marL="857250" lvl="2" indent="0">
              <a:buNone/>
            </a:pPr>
            <a:r>
              <a:rPr lang="en-CA" sz="850" dirty="0" smtClean="0">
                <a:latin typeface="Consolas" panose="020B0609020204030204" pitchFamily="49" charset="0"/>
                <a:cs typeface="Consolas" panose="020B0609020204030204" pitchFamily="49" charset="0"/>
              </a:rPr>
              <a:t>void </a:t>
            </a:r>
            <a:r>
              <a:rPr lang="en-CA" sz="850" dirty="0" err="1" smtClean="0">
                <a:latin typeface="Consolas" panose="020B0609020204030204" pitchFamily="49" charset="0"/>
                <a:cs typeface="Consolas" panose="020B0609020204030204" pitchFamily="49" charset="0"/>
              </a:rPr>
              <a:t>fixed_point</a:t>
            </a:r>
            <a:r>
              <a:rPr lang="en-CA" sz="850" dirty="0" smtClean="0">
                <a:latin typeface="Consolas" panose="020B0609020204030204" pitchFamily="49" charset="0"/>
                <a:cs typeface="Consolas" panose="020B0609020204030204" pitchFamily="49" charset="0"/>
              </a:rPr>
              <a:t>();</a:t>
            </a:r>
          </a:p>
          <a:p>
            <a:pPr marL="857250" lvl="2" indent="0">
              <a:buNone/>
            </a:pPr>
            <a:r>
              <a:rPr lang="en-CA" sz="850" dirty="0" smtClean="0">
                <a:latin typeface="Consolas" panose="020B0609020204030204" pitchFamily="49" charset="0"/>
                <a:cs typeface="Consolas" panose="020B0609020204030204" pitchFamily="49" charset="0"/>
              </a:rPr>
              <a:t>int main();</a:t>
            </a:r>
          </a:p>
          <a:p>
            <a:pPr marL="857250" lvl="2" indent="0">
              <a:buNone/>
            </a:pPr>
            <a:endParaRPr lang="en-CA" sz="850" dirty="0">
              <a:latin typeface="Consolas" panose="020B0609020204030204" pitchFamily="49" charset="0"/>
              <a:cs typeface="Consolas" panose="020B0609020204030204" pitchFamily="49" charset="0"/>
            </a:endParaRPr>
          </a:p>
          <a:p>
            <a:pPr marL="857250" lvl="2" indent="0">
              <a:buNone/>
            </a:pPr>
            <a:r>
              <a:rPr lang="en-CA" sz="850" dirty="0" smtClean="0">
                <a:latin typeface="Consolas" panose="020B0609020204030204" pitchFamily="49" charset="0"/>
                <a:cs typeface="Consolas" panose="020B0609020204030204" pitchFamily="49" charset="0"/>
              </a:rPr>
              <a:t>// Function definitions</a:t>
            </a:r>
          </a:p>
          <a:p>
            <a:pPr marL="857250" lvl="2" indent="0">
              <a:buNone/>
            </a:pPr>
            <a:r>
              <a:rPr lang="en-CA" sz="850" dirty="0" smtClean="0">
                <a:latin typeface="Consolas" panose="020B0609020204030204" pitchFamily="49" charset="0"/>
                <a:cs typeface="Consolas" panose="020B0609020204030204" pitchFamily="49" charset="0"/>
              </a:rPr>
              <a:t>int main() {</a:t>
            </a:r>
          </a:p>
          <a:p>
            <a:pPr marL="857250" lvl="2" indent="0">
              <a:buNone/>
            </a:pPr>
            <a:r>
              <a:rPr lang="en-CA" sz="850" dirty="0">
                <a:latin typeface="Consolas" panose="020B0609020204030204" pitchFamily="49" charset="0"/>
                <a:cs typeface="Consolas" panose="020B0609020204030204" pitchFamily="49" charset="0"/>
              </a:rPr>
              <a:t> </a:t>
            </a:r>
            <a:r>
              <a:rPr lang="en-CA" sz="850" dirty="0" smtClean="0">
                <a:latin typeface="Consolas" panose="020B0609020204030204" pitchFamily="49" charset="0"/>
                <a:cs typeface="Consolas" panose="020B0609020204030204" pitchFamily="49" charset="0"/>
              </a:rPr>
              <a:t>   </a:t>
            </a:r>
            <a:r>
              <a:rPr lang="en-CA" sz="850" dirty="0" err="1" smtClean="0">
                <a:latin typeface="Consolas" panose="020B0609020204030204" pitchFamily="49" charset="0"/>
                <a:cs typeface="Consolas" panose="020B0609020204030204" pitchFamily="49" charset="0"/>
              </a:rPr>
              <a:t>fixed_point</a:t>
            </a:r>
            <a:r>
              <a:rPr lang="en-CA" sz="850" dirty="0" smtClean="0">
                <a:latin typeface="Consolas" panose="020B0609020204030204" pitchFamily="49" charset="0"/>
                <a:cs typeface="Consolas" panose="020B0609020204030204" pitchFamily="49" charset="0"/>
              </a:rPr>
              <a:t>();</a:t>
            </a:r>
          </a:p>
          <a:p>
            <a:pPr marL="857250" lvl="2" indent="0">
              <a:buNone/>
            </a:pPr>
            <a:r>
              <a:rPr lang="en-CA" sz="850" dirty="0" smtClean="0">
                <a:latin typeface="Consolas" panose="020B0609020204030204" pitchFamily="49" charset="0"/>
                <a:cs typeface="Consolas" panose="020B0609020204030204" pitchFamily="49" charset="0"/>
              </a:rPr>
              <a:t>    return 0;</a:t>
            </a:r>
          </a:p>
          <a:p>
            <a:pPr marL="857250" lvl="2" indent="0">
              <a:buNone/>
            </a:pPr>
            <a:r>
              <a:rPr lang="en-CA" sz="850" dirty="0">
                <a:latin typeface="Consolas" panose="020B0609020204030204" pitchFamily="49" charset="0"/>
                <a:cs typeface="Consolas" panose="020B0609020204030204" pitchFamily="49" charset="0"/>
              </a:rPr>
              <a:t>}</a:t>
            </a:r>
            <a:endParaRPr lang="en-CA" sz="850" dirty="0">
              <a:latin typeface="Consolas" panose="020B0609020204030204" pitchFamily="49" charset="0"/>
              <a:cs typeface="Consolas" panose="020B0609020204030204" pitchFamily="49" charset="0"/>
            </a:endParaRPr>
          </a:p>
          <a:p>
            <a:pPr lvl="2"/>
            <a:endParaRPr lang="en-CA" sz="850" dirty="0">
              <a:latin typeface="Consolas" panose="020B0609020204030204" pitchFamily="49" charset="0"/>
              <a:cs typeface="Consolas" panose="020B0609020204030204" pitchFamily="49" charset="0"/>
            </a:endParaRPr>
          </a:p>
          <a:p>
            <a:pPr marL="857250" lvl="2" indent="0">
              <a:buNone/>
            </a:pPr>
            <a:r>
              <a:rPr lang="en-CA" sz="850" dirty="0" smtClean="0">
                <a:latin typeface="Consolas" panose="020B0609020204030204" pitchFamily="49" charset="0"/>
                <a:cs typeface="Consolas" panose="020B0609020204030204" pitchFamily="49" charset="0"/>
              </a:rPr>
              <a:t>void </a:t>
            </a:r>
            <a:r>
              <a:rPr lang="en-CA" sz="850" dirty="0" err="1" smtClean="0">
                <a:latin typeface="Consolas" panose="020B0609020204030204" pitchFamily="49" charset="0"/>
                <a:cs typeface="Consolas" panose="020B0609020204030204" pitchFamily="49" charset="0"/>
              </a:rPr>
              <a:t>fixed_point</a:t>
            </a:r>
            <a:r>
              <a:rPr lang="en-CA" sz="850" dirty="0">
                <a:latin typeface="Consolas" panose="020B0609020204030204" pitchFamily="49" charset="0"/>
                <a:cs typeface="Consolas" panose="020B0609020204030204" pitchFamily="49" charset="0"/>
              </a:rPr>
              <a:t>() {</a:t>
            </a:r>
          </a:p>
          <a:p>
            <a:pPr marL="857250" lvl="2" indent="0">
              <a:buNone/>
            </a:pPr>
            <a:r>
              <a:rPr lang="en-CA" sz="850" dirty="0" smtClean="0">
                <a:latin typeface="Consolas" panose="020B0609020204030204" pitchFamily="49" charset="0"/>
                <a:cs typeface="Consolas" panose="020B0609020204030204" pitchFamily="49" charset="0"/>
              </a:rPr>
              <a:t>    double </a:t>
            </a:r>
            <a:r>
              <a:rPr lang="en-CA" sz="850" dirty="0" err="1">
                <a:latin typeface="Consolas" panose="020B0609020204030204" pitchFamily="49" charset="0"/>
                <a:cs typeface="Consolas" panose="020B0609020204030204" pitchFamily="49" charset="0"/>
              </a:rPr>
              <a:t>x_current</a:t>
            </a:r>
            <a:r>
              <a:rPr lang="en-CA" sz="850" dirty="0">
                <a:latin typeface="Consolas" panose="020B0609020204030204" pitchFamily="49" charset="0"/>
                <a:cs typeface="Consolas" panose="020B0609020204030204" pitchFamily="49" charset="0"/>
              </a:rPr>
              <a:t>{1.0};</a:t>
            </a:r>
          </a:p>
          <a:p>
            <a:pPr marL="857250" lvl="2" indent="0">
              <a:buNone/>
            </a:pPr>
            <a:r>
              <a:rPr lang="en-CA" sz="850" dirty="0" smtClean="0">
                <a:latin typeface="Consolas" panose="020B0609020204030204" pitchFamily="49" charset="0"/>
                <a:cs typeface="Consolas" panose="020B0609020204030204" pitchFamily="49" charset="0"/>
              </a:rPr>
              <a:t>    double </a:t>
            </a:r>
            <a:r>
              <a:rPr lang="en-CA" sz="850" dirty="0" err="1" smtClean="0">
                <a:latin typeface="Consolas" panose="020B0609020204030204" pitchFamily="49" charset="0"/>
                <a:cs typeface="Consolas" panose="020B0609020204030204" pitchFamily="49" charset="0"/>
              </a:rPr>
              <a:t>x_previous</a:t>
            </a:r>
            <a:r>
              <a:rPr lang="en-CA" sz="850" dirty="0" smtClean="0">
                <a:latin typeface="Consolas" panose="020B0609020204030204" pitchFamily="49" charset="0"/>
                <a:cs typeface="Consolas" panose="020B0609020204030204" pitchFamily="49" charset="0"/>
              </a:rPr>
              <a:t>{};</a:t>
            </a:r>
            <a:endParaRPr lang="en-CA" sz="850" dirty="0" smtClean="0">
              <a:latin typeface="Consolas" panose="020B0609020204030204" pitchFamily="49" charset="0"/>
              <a:cs typeface="Consolas" panose="020B0609020204030204" pitchFamily="49" charset="0"/>
            </a:endParaRPr>
          </a:p>
          <a:p>
            <a:pPr marL="857250" lvl="2" indent="0">
              <a:buNone/>
            </a:pPr>
            <a:r>
              <a:rPr lang="en-CA" sz="850" dirty="0">
                <a:latin typeface="Consolas" panose="020B0609020204030204" pitchFamily="49" charset="0"/>
                <a:cs typeface="Consolas" panose="020B0609020204030204" pitchFamily="49" charset="0"/>
              </a:rPr>
              <a:t> </a:t>
            </a:r>
            <a:r>
              <a:rPr lang="en-CA" sz="850" dirty="0" smtClean="0">
                <a:latin typeface="Consolas" panose="020B0609020204030204" pitchFamily="49" charset="0"/>
                <a:cs typeface="Consolas" panose="020B0609020204030204" pitchFamily="49" charset="0"/>
              </a:rPr>
              <a:t>   unsigned int </a:t>
            </a:r>
            <a:r>
              <a:rPr lang="en-CA" sz="850" dirty="0" err="1" smtClean="0">
                <a:latin typeface="Consolas" panose="020B0609020204030204" pitchFamily="49" charset="0"/>
                <a:cs typeface="Consolas" panose="020B0609020204030204" pitchFamily="49" charset="0"/>
              </a:rPr>
              <a:t>num_iterations</a:t>
            </a:r>
            <a:r>
              <a:rPr lang="en-CA" sz="850" dirty="0" smtClean="0">
                <a:latin typeface="Consolas" panose="020B0609020204030204" pitchFamily="49" charset="0"/>
                <a:cs typeface="Consolas" panose="020B0609020204030204" pitchFamily="49" charset="0"/>
              </a:rPr>
              <a:t>{0};</a:t>
            </a:r>
            <a:endParaRPr lang="en-CA" sz="850" dirty="0">
              <a:latin typeface="Consolas" panose="020B0609020204030204" pitchFamily="49" charset="0"/>
              <a:cs typeface="Consolas" panose="020B0609020204030204" pitchFamily="49" charset="0"/>
            </a:endParaRPr>
          </a:p>
          <a:p>
            <a:pPr lvl="2"/>
            <a:endParaRPr lang="en-CA" sz="850" dirty="0">
              <a:latin typeface="Consolas" panose="020B0609020204030204" pitchFamily="49" charset="0"/>
              <a:cs typeface="Consolas" panose="020B0609020204030204" pitchFamily="49" charset="0"/>
            </a:endParaRPr>
          </a:p>
          <a:p>
            <a:pPr marL="857250" lvl="2" indent="0">
              <a:buNone/>
            </a:pPr>
            <a:r>
              <a:rPr lang="en-CA" sz="850" dirty="0" smtClean="0">
                <a:latin typeface="Consolas" panose="020B0609020204030204" pitchFamily="49" charset="0"/>
                <a:cs typeface="Consolas" panose="020B0609020204030204" pitchFamily="49" charset="0"/>
              </a:rPr>
              <a:t>    do </a:t>
            </a:r>
            <a:r>
              <a:rPr lang="en-CA" sz="850" dirty="0">
                <a:latin typeface="Consolas" panose="020B0609020204030204" pitchFamily="49" charset="0"/>
                <a:cs typeface="Consolas" panose="020B0609020204030204" pitchFamily="49" charset="0"/>
              </a:rPr>
              <a:t>{</a:t>
            </a:r>
          </a:p>
          <a:p>
            <a:pPr marL="857250" lvl="2" indent="0">
              <a:buNone/>
            </a:pPr>
            <a:r>
              <a:rPr lang="en-CA" sz="850" dirty="0">
                <a:latin typeface="Consolas" panose="020B0609020204030204" pitchFamily="49" charset="0"/>
                <a:cs typeface="Consolas" panose="020B0609020204030204" pitchFamily="49" charset="0"/>
              </a:rPr>
              <a:t>        ++</a:t>
            </a:r>
            <a:r>
              <a:rPr lang="en-CA" sz="850" dirty="0" err="1">
                <a:latin typeface="Consolas" panose="020B0609020204030204" pitchFamily="49" charset="0"/>
                <a:cs typeface="Consolas" panose="020B0609020204030204" pitchFamily="49" charset="0"/>
              </a:rPr>
              <a:t>num_iterations</a:t>
            </a:r>
            <a:r>
              <a:rPr lang="en-CA" sz="850" dirty="0">
                <a:latin typeface="Consolas" panose="020B0609020204030204" pitchFamily="49" charset="0"/>
                <a:cs typeface="Consolas" panose="020B0609020204030204" pitchFamily="49" charset="0"/>
              </a:rPr>
              <a:t>;</a:t>
            </a:r>
          </a:p>
          <a:p>
            <a:pPr marL="857250" lvl="2" indent="0">
              <a:buNone/>
            </a:pPr>
            <a:r>
              <a:rPr lang="en-CA" sz="850" dirty="0" smtClean="0">
                <a:latin typeface="Consolas" panose="020B0609020204030204" pitchFamily="49" charset="0"/>
                <a:cs typeface="Consolas" panose="020B0609020204030204" pitchFamily="49" charset="0"/>
              </a:rPr>
              <a:t>        </a:t>
            </a:r>
            <a:r>
              <a:rPr lang="en-CA" sz="850" dirty="0" err="1" smtClean="0">
                <a:latin typeface="Consolas" panose="020B0609020204030204" pitchFamily="49" charset="0"/>
                <a:cs typeface="Consolas" panose="020B0609020204030204" pitchFamily="49" charset="0"/>
              </a:rPr>
              <a:t>x_previous</a:t>
            </a:r>
            <a:r>
              <a:rPr lang="en-CA" sz="850" dirty="0" smtClean="0">
                <a:latin typeface="Consolas" panose="020B0609020204030204" pitchFamily="49" charset="0"/>
                <a:cs typeface="Consolas" panose="020B0609020204030204" pitchFamily="49" charset="0"/>
              </a:rPr>
              <a:t> </a:t>
            </a:r>
            <a:r>
              <a:rPr lang="en-CA" sz="850" dirty="0">
                <a:latin typeface="Consolas" panose="020B0609020204030204" pitchFamily="49" charset="0"/>
                <a:cs typeface="Consolas" panose="020B0609020204030204" pitchFamily="49" charset="0"/>
              </a:rPr>
              <a:t>= </a:t>
            </a:r>
            <a:r>
              <a:rPr lang="en-CA" sz="850" dirty="0" err="1">
                <a:latin typeface="Consolas" panose="020B0609020204030204" pitchFamily="49" charset="0"/>
                <a:cs typeface="Consolas" panose="020B0609020204030204" pitchFamily="49" charset="0"/>
              </a:rPr>
              <a:t>x_current</a:t>
            </a:r>
            <a:r>
              <a:rPr lang="en-CA" sz="850" dirty="0">
                <a:latin typeface="Consolas" panose="020B0609020204030204" pitchFamily="49" charset="0"/>
                <a:cs typeface="Consolas" panose="020B0609020204030204" pitchFamily="49" charset="0"/>
              </a:rPr>
              <a:t>;</a:t>
            </a:r>
          </a:p>
          <a:p>
            <a:pPr marL="857250" lvl="2" indent="0">
              <a:buNone/>
            </a:pPr>
            <a:r>
              <a:rPr lang="en-CA" sz="850" dirty="0" smtClean="0">
                <a:latin typeface="Consolas" panose="020B0609020204030204" pitchFamily="49" charset="0"/>
                <a:cs typeface="Consolas" panose="020B0609020204030204" pitchFamily="49" charset="0"/>
              </a:rPr>
              <a:t>        </a:t>
            </a:r>
            <a:r>
              <a:rPr lang="en-CA" sz="850" dirty="0" err="1" smtClean="0">
                <a:latin typeface="Consolas" panose="020B0609020204030204" pitchFamily="49" charset="0"/>
                <a:cs typeface="Consolas" panose="020B0609020204030204" pitchFamily="49" charset="0"/>
              </a:rPr>
              <a:t>x_current</a:t>
            </a:r>
            <a:r>
              <a:rPr lang="en-CA" sz="850" dirty="0" smtClean="0">
                <a:latin typeface="Consolas" panose="020B0609020204030204" pitchFamily="49" charset="0"/>
                <a:cs typeface="Consolas" panose="020B0609020204030204" pitchFamily="49" charset="0"/>
              </a:rPr>
              <a:t> </a:t>
            </a:r>
            <a:r>
              <a:rPr lang="en-CA" sz="850" dirty="0">
                <a:latin typeface="Consolas" panose="020B0609020204030204" pitchFamily="49" charset="0"/>
                <a:cs typeface="Consolas" panose="020B0609020204030204" pitchFamily="49" charset="0"/>
              </a:rPr>
              <a:t>= std::cos( </a:t>
            </a:r>
            <a:r>
              <a:rPr lang="en-CA" sz="850" dirty="0" err="1">
                <a:latin typeface="Consolas" panose="020B0609020204030204" pitchFamily="49" charset="0"/>
                <a:cs typeface="Consolas" panose="020B0609020204030204" pitchFamily="49" charset="0"/>
              </a:rPr>
              <a:t>x_current</a:t>
            </a:r>
            <a:r>
              <a:rPr lang="en-CA" sz="850" dirty="0">
                <a:latin typeface="Consolas" panose="020B0609020204030204" pitchFamily="49" charset="0"/>
                <a:cs typeface="Consolas" panose="020B0609020204030204" pitchFamily="49" charset="0"/>
              </a:rPr>
              <a:t> </a:t>
            </a:r>
            <a:r>
              <a:rPr lang="en-CA" sz="850" dirty="0" smtClean="0">
                <a:latin typeface="Consolas" panose="020B0609020204030204" pitchFamily="49" charset="0"/>
                <a:cs typeface="Consolas" panose="020B0609020204030204" pitchFamily="49" charset="0"/>
              </a:rPr>
              <a:t>);</a:t>
            </a:r>
          </a:p>
          <a:p>
            <a:pPr marL="857250" lvl="2" indent="0">
              <a:buNone/>
            </a:pPr>
            <a:r>
              <a:rPr lang="en-CA" sz="850" dirty="0" smtClean="0">
                <a:latin typeface="Consolas" panose="020B0609020204030204" pitchFamily="49" charset="0"/>
                <a:cs typeface="Consolas" panose="020B0609020204030204" pitchFamily="49" charset="0"/>
              </a:rPr>
              <a:t>    } </a:t>
            </a:r>
            <a:r>
              <a:rPr lang="en-CA" sz="850" dirty="0">
                <a:latin typeface="Consolas" panose="020B0609020204030204" pitchFamily="49" charset="0"/>
                <a:cs typeface="Consolas" panose="020B0609020204030204" pitchFamily="49" charset="0"/>
              </a:rPr>
              <a:t>while ( </a:t>
            </a:r>
            <a:r>
              <a:rPr lang="en-CA" sz="850" dirty="0" smtClean="0">
                <a:latin typeface="Consolas" panose="020B0609020204030204" pitchFamily="49" charset="0"/>
                <a:cs typeface="Consolas" panose="020B0609020204030204" pitchFamily="49" charset="0"/>
              </a:rPr>
              <a:t>(std::abs</a:t>
            </a:r>
            <a:r>
              <a:rPr lang="en-CA" sz="850" dirty="0">
                <a:latin typeface="Consolas" panose="020B0609020204030204" pitchFamily="49" charset="0"/>
                <a:cs typeface="Consolas" panose="020B0609020204030204" pitchFamily="49" charset="0"/>
              </a:rPr>
              <a:t>( </a:t>
            </a:r>
            <a:r>
              <a:rPr lang="en-CA" sz="850" dirty="0" err="1">
                <a:latin typeface="Consolas" panose="020B0609020204030204" pitchFamily="49" charset="0"/>
                <a:cs typeface="Consolas" panose="020B0609020204030204" pitchFamily="49" charset="0"/>
              </a:rPr>
              <a:t>x_previous</a:t>
            </a:r>
            <a:r>
              <a:rPr lang="en-CA" sz="850" dirty="0">
                <a:latin typeface="Consolas" panose="020B0609020204030204" pitchFamily="49" charset="0"/>
                <a:cs typeface="Consolas" panose="020B0609020204030204" pitchFamily="49" charset="0"/>
              </a:rPr>
              <a:t> - </a:t>
            </a:r>
            <a:r>
              <a:rPr lang="en-CA" sz="850" dirty="0" err="1">
                <a:latin typeface="Consolas" panose="020B0609020204030204" pitchFamily="49" charset="0"/>
                <a:cs typeface="Consolas" panose="020B0609020204030204" pitchFamily="49" charset="0"/>
              </a:rPr>
              <a:t>x_current</a:t>
            </a:r>
            <a:r>
              <a:rPr lang="en-CA" sz="850" dirty="0">
                <a:latin typeface="Consolas" panose="020B0609020204030204" pitchFamily="49" charset="0"/>
                <a:cs typeface="Consolas" panose="020B0609020204030204" pitchFamily="49" charset="0"/>
              </a:rPr>
              <a:t> ) &gt; </a:t>
            </a:r>
            <a:r>
              <a:rPr lang="en-CA" sz="850" dirty="0" smtClean="0">
                <a:latin typeface="Consolas" panose="020B0609020204030204" pitchFamily="49" charset="0"/>
                <a:cs typeface="Consolas" panose="020B0609020204030204" pitchFamily="49" charset="0"/>
              </a:rPr>
              <a:t>1e-10)</a:t>
            </a:r>
          </a:p>
          <a:p>
            <a:pPr marL="857250" lvl="2" indent="0">
              <a:buNone/>
            </a:pPr>
            <a:r>
              <a:rPr lang="en-CA" sz="850" dirty="0">
                <a:latin typeface="Consolas" panose="020B0609020204030204" pitchFamily="49" charset="0"/>
                <a:cs typeface="Consolas" panose="020B0609020204030204" pitchFamily="49" charset="0"/>
              </a:rPr>
              <a:t> </a:t>
            </a:r>
            <a:r>
              <a:rPr lang="en-CA" sz="850" dirty="0" smtClean="0">
                <a:latin typeface="Consolas" panose="020B0609020204030204" pitchFamily="49" charset="0"/>
                <a:cs typeface="Consolas" panose="020B0609020204030204" pitchFamily="49" charset="0"/>
              </a:rPr>
              <a:t>             &amp;&amp; (</a:t>
            </a:r>
            <a:r>
              <a:rPr lang="en-CA" sz="850" dirty="0" err="1" smtClean="0">
                <a:latin typeface="Consolas" panose="020B0609020204030204" pitchFamily="49" charset="0"/>
                <a:cs typeface="Consolas" panose="020B0609020204030204" pitchFamily="49" charset="0"/>
              </a:rPr>
              <a:t>num_iterations</a:t>
            </a:r>
            <a:r>
              <a:rPr lang="en-CA" sz="850" dirty="0" smtClean="0">
                <a:latin typeface="Consolas" panose="020B0609020204030204" pitchFamily="49" charset="0"/>
                <a:cs typeface="Consolas" panose="020B0609020204030204" pitchFamily="49" charset="0"/>
              </a:rPr>
              <a:t> &lt; 1000) );</a:t>
            </a:r>
          </a:p>
          <a:p>
            <a:pPr marL="857250" lvl="2" indent="0">
              <a:buNone/>
            </a:pPr>
            <a:endParaRPr lang="en-CA" sz="850" dirty="0">
              <a:latin typeface="Consolas" panose="020B0609020204030204" pitchFamily="49" charset="0"/>
              <a:cs typeface="Consolas" panose="020B0609020204030204" pitchFamily="49" charset="0"/>
            </a:endParaRPr>
          </a:p>
          <a:p>
            <a:pPr marL="914400" lvl="2" indent="0">
              <a:buNone/>
            </a:pPr>
            <a:r>
              <a:rPr lang="en-CA" sz="850" dirty="0" smtClean="0">
                <a:latin typeface="Consolas" panose="020B0609020204030204" pitchFamily="49" charset="0"/>
                <a:cs typeface="Consolas" panose="020B0609020204030204" pitchFamily="49" charset="0"/>
              </a:rPr>
              <a:t>    if ( std</a:t>
            </a:r>
            <a:r>
              <a:rPr lang="en-CA" sz="850" dirty="0">
                <a:latin typeface="Consolas" panose="020B0609020204030204" pitchFamily="49" charset="0"/>
                <a:cs typeface="Consolas" panose="020B0609020204030204" pitchFamily="49" charset="0"/>
              </a:rPr>
              <a:t>::abs( </a:t>
            </a:r>
            <a:r>
              <a:rPr lang="en-CA" sz="850" dirty="0" err="1">
                <a:latin typeface="Consolas" panose="020B0609020204030204" pitchFamily="49" charset="0"/>
                <a:cs typeface="Consolas" panose="020B0609020204030204" pitchFamily="49" charset="0"/>
              </a:rPr>
              <a:t>x_previous</a:t>
            </a:r>
            <a:r>
              <a:rPr lang="en-CA" sz="850" dirty="0">
                <a:latin typeface="Consolas" panose="020B0609020204030204" pitchFamily="49" charset="0"/>
                <a:cs typeface="Consolas" panose="020B0609020204030204" pitchFamily="49" charset="0"/>
              </a:rPr>
              <a:t> - </a:t>
            </a:r>
            <a:r>
              <a:rPr lang="en-CA" sz="850" dirty="0" err="1">
                <a:latin typeface="Consolas" panose="020B0609020204030204" pitchFamily="49" charset="0"/>
                <a:cs typeface="Consolas" panose="020B0609020204030204" pitchFamily="49" charset="0"/>
              </a:rPr>
              <a:t>x_current</a:t>
            </a:r>
            <a:r>
              <a:rPr lang="en-CA" sz="850" dirty="0">
                <a:latin typeface="Consolas" panose="020B0609020204030204" pitchFamily="49" charset="0"/>
                <a:cs typeface="Consolas" panose="020B0609020204030204" pitchFamily="49" charset="0"/>
              </a:rPr>
              <a:t> ) </a:t>
            </a:r>
            <a:r>
              <a:rPr lang="en-CA" sz="850" dirty="0" smtClean="0">
                <a:latin typeface="Consolas" panose="020B0609020204030204" pitchFamily="49" charset="0"/>
                <a:cs typeface="Consolas" panose="020B0609020204030204" pitchFamily="49" charset="0"/>
              </a:rPr>
              <a:t>&lt;= 1e-10 ) {</a:t>
            </a:r>
          </a:p>
          <a:p>
            <a:pPr marL="914400" lvl="2" indent="0">
              <a:buNone/>
            </a:pPr>
            <a:r>
              <a:rPr lang="en-CA" sz="850" dirty="0">
                <a:latin typeface="Consolas" panose="020B0609020204030204" pitchFamily="49" charset="0"/>
                <a:cs typeface="Consolas" panose="020B0609020204030204" pitchFamily="49" charset="0"/>
              </a:rPr>
              <a:t> </a:t>
            </a:r>
            <a:r>
              <a:rPr lang="en-CA" sz="850" dirty="0" smtClean="0">
                <a:latin typeface="Consolas" panose="020B0609020204030204" pitchFamily="49" charset="0"/>
                <a:cs typeface="Consolas" panose="020B0609020204030204" pitchFamily="49" charset="0"/>
              </a:rPr>
              <a:t>       std::cout &lt;&lt; "Fixed point: " &lt;&lt; </a:t>
            </a:r>
            <a:r>
              <a:rPr lang="en-CA" sz="850" dirty="0" err="1" smtClean="0">
                <a:latin typeface="Consolas" panose="020B0609020204030204" pitchFamily="49" charset="0"/>
                <a:cs typeface="Consolas" panose="020B0609020204030204" pitchFamily="49" charset="0"/>
              </a:rPr>
              <a:t>x_current</a:t>
            </a:r>
            <a:r>
              <a:rPr lang="en-CA" sz="850" dirty="0" smtClean="0">
                <a:latin typeface="Consolas" panose="020B0609020204030204" pitchFamily="49" charset="0"/>
                <a:cs typeface="Consolas" panose="020B0609020204030204" pitchFamily="49" charset="0"/>
              </a:rPr>
              <a:t> &lt;&lt; std::endl;</a:t>
            </a:r>
          </a:p>
          <a:p>
            <a:pPr marL="914400" lvl="2" indent="0">
              <a:buNone/>
            </a:pPr>
            <a:r>
              <a:rPr lang="en-CA" sz="850" dirty="0">
                <a:latin typeface="Consolas" panose="020B0609020204030204" pitchFamily="49" charset="0"/>
                <a:cs typeface="Consolas" panose="020B0609020204030204" pitchFamily="49" charset="0"/>
              </a:rPr>
              <a:t> </a:t>
            </a:r>
            <a:r>
              <a:rPr lang="en-CA" sz="850" dirty="0" smtClean="0">
                <a:latin typeface="Consolas" panose="020B0609020204030204" pitchFamily="49" charset="0"/>
                <a:cs typeface="Consolas" panose="020B0609020204030204" pitchFamily="49" charset="0"/>
              </a:rPr>
              <a:t>   } else {</a:t>
            </a:r>
          </a:p>
          <a:p>
            <a:pPr marL="914400" lvl="2" indent="0">
              <a:buNone/>
            </a:pPr>
            <a:r>
              <a:rPr lang="en-CA" sz="850" dirty="0">
                <a:latin typeface="Consolas" panose="020B0609020204030204" pitchFamily="49" charset="0"/>
                <a:cs typeface="Consolas" panose="020B0609020204030204" pitchFamily="49" charset="0"/>
              </a:rPr>
              <a:t> </a:t>
            </a:r>
            <a:r>
              <a:rPr lang="en-CA" sz="850" dirty="0" smtClean="0">
                <a:latin typeface="Consolas" panose="020B0609020204030204" pitchFamily="49" charset="0"/>
                <a:cs typeface="Consolas" panose="020B0609020204030204" pitchFamily="49" charset="0"/>
              </a:rPr>
              <a:t>       std::cout &lt;&lt; "Did not converge..." &lt;&lt; std::endl;</a:t>
            </a:r>
            <a:endParaRPr lang="en-CA" sz="850" dirty="0">
              <a:latin typeface="Consolas" panose="020B0609020204030204" pitchFamily="49" charset="0"/>
              <a:cs typeface="Consolas" panose="020B0609020204030204" pitchFamily="49" charset="0"/>
            </a:endParaRPr>
          </a:p>
          <a:p>
            <a:pPr marL="857250" lvl="2" indent="0">
              <a:buNone/>
            </a:pPr>
            <a:r>
              <a:rPr lang="en-CA" sz="850" dirty="0" smtClean="0">
                <a:latin typeface="Consolas" panose="020B0609020204030204" pitchFamily="49" charset="0"/>
                <a:cs typeface="Consolas" panose="020B0609020204030204" pitchFamily="49" charset="0"/>
              </a:rPr>
              <a:t>    }</a:t>
            </a:r>
          </a:p>
          <a:p>
            <a:pPr marL="857250" lvl="2" indent="0">
              <a:buNone/>
            </a:pPr>
            <a:r>
              <a:rPr lang="en-CA" sz="85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5142323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Summary</a:t>
            </a:r>
            <a:endParaRPr lang="en-CA" dirty="0"/>
          </a:p>
        </p:txBody>
      </p:sp>
      <p:sp>
        <p:nvSpPr>
          <p:cNvPr id="3" name="Content Placeholder 2"/>
          <p:cNvSpPr>
            <a:spLocks noGrp="1"/>
          </p:cNvSpPr>
          <p:nvPr>
            <p:ph idx="1"/>
          </p:nvPr>
        </p:nvSpPr>
        <p:spPr/>
        <p:txBody>
          <a:bodyPr/>
          <a:lstStyle/>
          <a:p>
            <a:r>
              <a:rPr lang="en-CA" dirty="0" smtClean="0"/>
              <a:t>Following this lesson, you now</a:t>
            </a:r>
            <a:endParaRPr lang="en-CA" dirty="0"/>
          </a:p>
          <a:p>
            <a:pPr lvl="1"/>
            <a:r>
              <a:rPr lang="en-CA" dirty="0" smtClean="0"/>
              <a:t>Understand how to implement do-while loops in C++</a:t>
            </a:r>
          </a:p>
          <a:p>
            <a:pPr lvl="1"/>
            <a:r>
              <a:rPr lang="en-CA" dirty="0" smtClean="0"/>
              <a:t>Have seen how to repeatedly respond to data from the user or sensors</a:t>
            </a:r>
          </a:p>
          <a:p>
            <a:pPr lvl="1"/>
            <a:r>
              <a:rPr lang="en-CA" dirty="0" smtClean="0"/>
              <a:t>Have had exposure to numerical algorithms</a:t>
            </a:r>
            <a:endParaRPr lang="en-CA" dirty="0"/>
          </a:p>
          <a:p>
            <a:pPr lvl="1"/>
            <a:r>
              <a:rPr lang="en-CA" dirty="0" smtClean="0"/>
              <a:t>Understand why it is necessary to limit the number of times the statement block is executed</a:t>
            </a:r>
            <a:endParaRPr lang="en-CA" cap="small" dirty="0"/>
          </a:p>
        </p:txBody>
      </p:sp>
    </p:spTree>
    <p:extLst>
      <p:ext uri="{BB962C8B-B14F-4D97-AF65-F5344CB8AC3E}">
        <p14:creationId xmlns:p14="http://schemas.microsoft.com/office/powerpoint/2010/main" val="3446543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normAutofit/>
          </a:bodyPr>
          <a:lstStyle/>
          <a:p>
            <a:pPr marL="0" indent="0">
              <a:buNone/>
            </a:pPr>
            <a:r>
              <a:rPr lang="en-CA" sz="1800" dirty="0"/>
              <a:t>[1]	</a:t>
            </a:r>
            <a:r>
              <a:rPr lang="en-CA" sz="1800" dirty="0" smtClean="0"/>
              <a:t>Wikipedia</a:t>
            </a:r>
          </a:p>
          <a:p>
            <a:pPr marL="0" indent="0">
              <a:buNone/>
            </a:pPr>
            <a:r>
              <a:rPr lang="en-CA" sz="1800" dirty="0"/>
              <a:t>	</a:t>
            </a:r>
            <a:r>
              <a:rPr lang="en-CA" sz="1800" dirty="0">
                <a:hlinkClick r:id="rId2"/>
              </a:rPr>
              <a:t>https://</a:t>
            </a:r>
            <a:r>
              <a:rPr lang="en-CA" sz="1800" dirty="0" smtClean="0">
                <a:hlinkClick r:id="rId2"/>
              </a:rPr>
              <a:t>en.wikipedia.org/wiki/Do_while_loop</a:t>
            </a:r>
            <a:r>
              <a:rPr lang="en-CA" sz="1800" dirty="0" smtClean="0"/>
              <a:t> </a:t>
            </a:r>
            <a:endParaRPr lang="en-CA" sz="1800" dirty="0"/>
          </a:p>
        </p:txBody>
      </p:sp>
    </p:spTree>
    <p:extLst>
      <p:ext uri="{BB962C8B-B14F-4D97-AF65-F5344CB8AC3E}">
        <p14:creationId xmlns:p14="http://schemas.microsoft.com/office/powerpoint/2010/main" val="1615438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Outline</a:t>
            </a:r>
            <a:endParaRPr lang="en-CA" dirty="0"/>
          </a:p>
        </p:txBody>
      </p:sp>
      <p:sp>
        <p:nvSpPr>
          <p:cNvPr id="3" name="Content Placeholder 2"/>
          <p:cNvSpPr>
            <a:spLocks noGrp="1"/>
          </p:cNvSpPr>
          <p:nvPr>
            <p:ph idx="1"/>
          </p:nvPr>
        </p:nvSpPr>
        <p:spPr/>
        <p:txBody>
          <a:bodyPr/>
          <a:lstStyle/>
          <a:p>
            <a:r>
              <a:rPr lang="en-CA" dirty="0" smtClean="0"/>
              <a:t>In this lesson, we will:</a:t>
            </a:r>
          </a:p>
          <a:p>
            <a:pPr lvl="1"/>
            <a:r>
              <a:rPr lang="en-CA" dirty="0" smtClean="0"/>
              <a:t>Describe do-while loops</a:t>
            </a:r>
          </a:p>
          <a:p>
            <a:pPr lvl="2"/>
            <a:r>
              <a:rPr lang="en-CA" dirty="0" smtClean="0"/>
              <a:t>A variation of while loops</a:t>
            </a:r>
          </a:p>
          <a:p>
            <a:pPr lvl="1"/>
            <a:r>
              <a:rPr lang="en-CA" dirty="0" smtClean="0"/>
              <a:t>Look at two applications:</a:t>
            </a:r>
          </a:p>
          <a:p>
            <a:pPr lvl="2"/>
            <a:r>
              <a:rPr lang="en-CA" dirty="0" smtClean="0"/>
              <a:t>Required input from users or sensors</a:t>
            </a:r>
          </a:p>
          <a:p>
            <a:pPr lvl="2"/>
            <a:r>
              <a:rPr lang="en-CA" dirty="0" smtClean="0"/>
              <a:t>Fixed-point iteration</a:t>
            </a:r>
            <a:endParaRPr lang="en-CA" dirty="0"/>
          </a:p>
          <a:p>
            <a:pPr lvl="1"/>
            <a:r>
              <a:rPr lang="en-CA" dirty="0" smtClean="0"/>
              <a:t>We will look at an engineering principle of static determination</a:t>
            </a:r>
            <a:endParaRPr lang="en-CA" dirty="0"/>
          </a:p>
        </p:txBody>
      </p:sp>
    </p:spTree>
    <p:extLst>
      <p:ext uri="{BB962C8B-B14F-4D97-AF65-F5344CB8AC3E}">
        <p14:creationId xmlns:p14="http://schemas.microsoft.com/office/powerpoint/2010/main" val="3857443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smtClean="0"/>
              <a:t>These slides were prepared using the Georgia typeface. Mathematical equations use </a:t>
            </a:r>
            <a:r>
              <a:rPr lang="en-CA" dirty="0" smtClean="0">
                <a:latin typeface="Times New Roman" panose="02020603050405020304" pitchFamily="18" charset="0"/>
                <a:cs typeface="Times New Roman" panose="02020603050405020304" pitchFamily="18" charset="0"/>
              </a:rPr>
              <a:t>Times New Roman</a:t>
            </a:r>
            <a:r>
              <a:rPr lang="en-CA" dirty="0" smtClean="0"/>
              <a:t>, and source code is presented using </a:t>
            </a:r>
            <a:r>
              <a:rPr lang="en-CA" dirty="0" smtClean="0">
                <a:latin typeface="Consolas" panose="020B0609020204030204" pitchFamily="49" charset="0"/>
                <a:cs typeface="Consolas" panose="020B0609020204030204" pitchFamily="49" charset="0"/>
              </a:rPr>
              <a:t>Consolas</a:t>
            </a:r>
            <a:r>
              <a:rPr lang="en-CA" dirty="0" smtClean="0"/>
              <a:t>.</a:t>
            </a:r>
          </a:p>
          <a:p>
            <a:pPr marL="0" indent="0">
              <a:buNone/>
            </a:pPr>
            <a:endParaRPr lang="en-CA" dirty="0" smtClean="0"/>
          </a:p>
          <a:p>
            <a:pPr marL="0" indent="0">
              <a:buNone/>
            </a:pPr>
            <a:r>
              <a:rPr lang="en-CA" dirty="0" smtClean="0"/>
              <a:t>The </a:t>
            </a:r>
            <a:r>
              <a:rPr lang="en-CA" dirty="0"/>
              <a:t>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smtClean="0"/>
              <a:t>for </a:t>
            </a:r>
            <a:r>
              <a:rPr lang="en-CA" dirty="0"/>
              <a:t>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smtClean="0"/>
              <a:t>ece</a:t>
            </a:r>
            <a:r>
              <a:rPr lang="en-CA" dirty="0" smtClean="0"/>
              <a:t> </a:t>
            </a:r>
            <a:r>
              <a:rPr lang="en-CA" dirty="0"/>
              <a:t>150 </a:t>
            </a:r>
            <a:r>
              <a:rPr lang="en-CA" i="1" dirty="0"/>
              <a:t>Fundamentals of Programming</a:t>
            </a:r>
            <a:r>
              <a:rPr lang="en-CA" dirty="0"/>
              <a:t> </a:t>
            </a:r>
            <a:r>
              <a:rPr lang="en-CA" dirty="0" smtClean="0"/>
              <a:t>course taught at the University of Waterloo. </a:t>
            </a:r>
            <a:r>
              <a:rPr lang="en-CA" dirty="0"/>
              <a:t>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Looping statements</a:t>
            </a:r>
            <a:endParaRPr lang="en-CA" dirty="0"/>
          </a:p>
        </p:txBody>
      </p:sp>
      <p:sp>
        <p:nvSpPr>
          <p:cNvPr id="3" name="Content Placeholder 2"/>
          <p:cNvSpPr>
            <a:spLocks noGrp="1"/>
          </p:cNvSpPr>
          <p:nvPr>
            <p:ph idx="1"/>
          </p:nvPr>
        </p:nvSpPr>
        <p:spPr/>
        <p:txBody>
          <a:bodyPr/>
          <a:lstStyle/>
          <a:p>
            <a:r>
              <a:rPr lang="en-CA" dirty="0" smtClean="0"/>
              <a:t>A while loop has the following flow chart</a:t>
            </a:r>
          </a:p>
          <a:p>
            <a:pPr lvl="1"/>
            <a:r>
              <a:rPr lang="en-CA" dirty="0" smtClean="0"/>
              <a:t>It requires that the condition is initially true</a:t>
            </a:r>
          </a:p>
        </p:txBody>
      </p:sp>
      <p:pic>
        <p:nvPicPr>
          <p:cNvPr id="6" name="Picture 2" descr="C:\Users\dwharder\Desktop\spt.png"/>
          <p:cNvPicPr>
            <a:picLocks noChangeAspect="1" noChangeArrowheads="1"/>
          </p:cNvPicPr>
          <p:nvPr/>
        </p:nvPicPr>
        <p:blipFill rotWithShape="1">
          <a:blip r:embed="rId2">
            <a:extLst>
              <a:ext uri="{28A0092B-C50C-407E-A947-70E740481C1C}">
                <a14:useLocalDpi xmlns:a14="http://schemas.microsoft.com/office/drawing/2010/main" val="0"/>
              </a:ext>
            </a:extLst>
          </a:blip>
          <a:srcRect l="70791"/>
          <a:stretch/>
        </p:blipFill>
        <p:spPr bwMode="auto">
          <a:xfrm>
            <a:off x="2771800" y="2636912"/>
            <a:ext cx="3713379" cy="3096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81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Looping statements</a:t>
            </a:r>
            <a:endParaRPr lang="en-CA" dirty="0"/>
          </a:p>
        </p:txBody>
      </p:sp>
      <p:sp>
        <p:nvSpPr>
          <p:cNvPr id="3" name="Content Placeholder 2"/>
          <p:cNvSpPr>
            <a:spLocks noGrp="1"/>
          </p:cNvSpPr>
          <p:nvPr>
            <p:ph idx="1"/>
          </p:nvPr>
        </p:nvSpPr>
        <p:spPr/>
        <p:txBody>
          <a:bodyPr/>
          <a:lstStyle/>
          <a:p>
            <a:r>
              <a:rPr lang="en-CA" dirty="0" smtClean="0"/>
              <a:t>In some circumstances, it may not be possible to determine if any condition is true prior to any execution</a:t>
            </a:r>
          </a:p>
        </p:txBody>
      </p:sp>
      <p:pic>
        <p:nvPicPr>
          <p:cNvPr id="6" name="Picture 2" descr="C:\Users\dwharder\Desktop\spt.png"/>
          <p:cNvPicPr>
            <a:picLocks noChangeAspect="1" noChangeArrowheads="1"/>
          </p:cNvPicPr>
          <p:nvPr/>
        </p:nvPicPr>
        <p:blipFill rotWithShape="1">
          <a:blip r:embed="rId2">
            <a:extLst>
              <a:ext uri="{28A0092B-C50C-407E-A947-70E740481C1C}">
                <a14:useLocalDpi xmlns:a14="http://schemas.microsoft.com/office/drawing/2010/main" val="0"/>
              </a:ext>
            </a:extLst>
          </a:blip>
          <a:srcRect l="70791"/>
          <a:stretch/>
        </p:blipFill>
        <p:spPr bwMode="auto">
          <a:xfrm>
            <a:off x="787146" y="2780928"/>
            <a:ext cx="3713379" cy="309677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dwharder\Desktop\do-whi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634" y="3009218"/>
            <a:ext cx="3352806" cy="2843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494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Do-while loops</a:t>
            </a:r>
            <a:endParaRPr lang="en-CA" dirty="0"/>
          </a:p>
        </p:txBody>
      </p:sp>
      <p:sp>
        <p:nvSpPr>
          <p:cNvPr id="3" name="Content Placeholder 2"/>
          <p:cNvSpPr>
            <a:spLocks noGrp="1"/>
          </p:cNvSpPr>
          <p:nvPr>
            <p:ph idx="1"/>
          </p:nvPr>
        </p:nvSpPr>
        <p:spPr/>
        <p:txBody>
          <a:bodyPr/>
          <a:lstStyle/>
          <a:p>
            <a:r>
              <a:rPr lang="en-CA" dirty="0" smtClean="0"/>
              <a:t>A do-while loop is essentially a while loop that does not check the condition before the first time the block of statements is executed</a:t>
            </a:r>
          </a:p>
          <a:p>
            <a:pPr marL="0" indent="0">
              <a:buNone/>
            </a:pPr>
            <a:endParaRPr lang="en-CA" dirty="0" smtClean="0">
              <a:latin typeface="Consolas" panose="020B0609020204030204" pitchFamily="49" charset="0"/>
              <a:cs typeface="Consolas" panose="020B0609020204030204" pitchFamily="49" charset="0"/>
            </a:endParaRPr>
          </a:p>
          <a:p>
            <a:pPr marL="0" indent="0" algn="l">
              <a:buNone/>
            </a:pPr>
            <a:r>
              <a:rPr lang="en-CA" dirty="0">
                <a:latin typeface="Consolas" panose="020B0609020204030204" pitchFamily="49" charset="0"/>
                <a:cs typeface="Consolas" panose="020B0609020204030204" pitchFamily="49" charset="0"/>
              </a:rPr>
              <a:t>	</a:t>
            </a:r>
            <a:r>
              <a:rPr lang="en-CA" b="1" dirty="0" smtClean="0">
                <a:latin typeface="Consolas" panose="020B0609020204030204" pitchFamily="49" charset="0"/>
                <a:cs typeface="Consolas" panose="020B0609020204030204" pitchFamily="49" charset="0"/>
              </a:rPr>
              <a:t>do</a:t>
            </a:r>
            <a:r>
              <a:rPr lang="en-CA" dirty="0" smtClean="0">
                <a:latin typeface="Consolas" panose="020B0609020204030204" pitchFamily="49" charset="0"/>
                <a:cs typeface="Consolas" panose="020B0609020204030204" pitchFamily="49" charset="0"/>
              </a:rPr>
              <a:t> </a:t>
            </a:r>
            <a:r>
              <a:rPr lang="en-CA" b="1" dirty="0">
                <a:solidFill>
                  <a:srgbClr val="00B050"/>
                </a:solidFill>
                <a:latin typeface="Consolas" panose="020B0609020204030204" pitchFamily="49" charset="0"/>
                <a:cs typeface="Consolas" panose="020B0609020204030204" pitchFamily="49" charset="0"/>
              </a:rPr>
              <a:t>{</a:t>
            </a:r>
          </a:p>
          <a:p>
            <a:pPr marL="0" indent="0" algn="l">
              <a:buNone/>
            </a:pPr>
            <a:r>
              <a:rPr lang="en-CA" b="1" dirty="0">
                <a:solidFill>
                  <a:srgbClr val="00B050"/>
                </a:solidFill>
                <a:latin typeface="Consolas" panose="020B0609020204030204" pitchFamily="49" charset="0"/>
                <a:cs typeface="Consolas" panose="020B0609020204030204" pitchFamily="49" charset="0"/>
              </a:rPr>
              <a:t>	    </a:t>
            </a:r>
            <a:r>
              <a:rPr lang="en-CA" b="1" i="1" dirty="0">
                <a:solidFill>
                  <a:srgbClr val="00B050"/>
                </a:solidFill>
                <a:latin typeface="Consolas" panose="020B0609020204030204" pitchFamily="49" charset="0"/>
                <a:cs typeface="Consolas" panose="020B0609020204030204" pitchFamily="49" charset="0"/>
              </a:rPr>
              <a:t>The </a:t>
            </a:r>
            <a:r>
              <a:rPr lang="en-CA" b="1" i="1" dirty="0" smtClean="0">
                <a:solidFill>
                  <a:srgbClr val="00B050"/>
                </a:solidFill>
                <a:latin typeface="Consolas" panose="020B0609020204030204" pitchFamily="49" charset="0"/>
                <a:cs typeface="Consolas" panose="020B0609020204030204" pitchFamily="49" charset="0"/>
              </a:rPr>
              <a:t>looped block </a:t>
            </a:r>
            <a:r>
              <a:rPr lang="en-CA" b="1" i="1" dirty="0">
                <a:solidFill>
                  <a:srgbClr val="00B050"/>
                </a:solidFill>
                <a:latin typeface="Consolas" panose="020B0609020204030204" pitchFamily="49" charset="0"/>
                <a:cs typeface="Consolas" panose="020B0609020204030204" pitchFamily="49" charset="0"/>
              </a:rPr>
              <a:t>of statements</a:t>
            </a:r>
          </a:p>
          <a:p>
            <a:pPr marL="0" indent="0" algn="l">
              <a:buNone/>
            </a:pPr>
            <a:r>
              <a:rPr lang="en-CA" b="1" i="1" dirty="0">
                <a:solidFill>
                  <a:srgbClr val="00B050"/>
                </a:solidFill>
                <a:latin typeface="Consolas" panose="020B0609020204030204" pitchFamily="49" charset="0"/>
                <a:cs typeface="Consolas" panose="020B0609020204030204" pitchFamily="49" charset="0"/>
              </a:rPr>
              <a:t>	     - to be executed </a:t>
            </a:r>
            <a:r>
              <a:rPr lang="en-CA" b="1" i="1" dirty="0" smtClean="0">
                <a:solidFill>
                  <a:srgbClr val="00B050"/>
                </a:solidFill>
                <a:latin typeface="Consolas" panose="020B0609020204030204" pitchFamily="49" charset="0"/>
                <a:cs typeface="Consolas" panose="020B0609020204030204" pitchFamily="49" charset="0"/>
              </a:rPr>
              <a:t>as long as the</a:t>
            </a:r>
          </a:p>
          <a:p>
            <a:pPr marL="0" indent="0" algn="l">
              <a:buNone/>
            </a:pPr>
            <a:r>
              <a:rPr lang="en-CA" b="1" i="1" dirty="0" smtClean="0">
                <a:solidFill>
                  <a:srgbClr val="00B050"/>
                </a:solidFill>
                <a:latin typeface="Consolas" panose="020B0609020204030204" pitchFamily="49" charset="0"/>
                <a:cs typeface="Consolas" panose="020B0609020204030204" pitchFamily="49" charset="0"/>
              </a:rPr>
              <a:t>	       condition </a:t>
            </a:r>
            <a:r>
              <a:rPr lang="en-CA" b="1" i="1" dirty="0">
                <a:solidFill>
                  <a:srgbClr val="00B050"/>
                </a:solidFill>
                <a:latin typeface="Consolas" panose="020B0609020204030204" pitchFamily="49" charset="0"/>
                <a:cs typeface="Consolas" panose="020B0609020204030204" pitchFamily="49" charset="0"/>
              </a:rPr>
              <a:t>is </a:t>
            </a:r>
            <a:r>
              <a:rPr lang="en-CA" b="1" i="1" dirty="0" smtClean="0">
                <a:solidFill>
                  <a:srgbClr val="00B050"/>
                </a:solidFill>
                <a:latin typeface="Consolas" panose="020B0609020204030204" pitchFamily="49" charset="0"/>
                <a:cs typeface="Consolas" panose="020B0609020204030204" pitchFamily="49" charset="0"/>
              </a:rPr>
              <a:t>'</a:t>
            </a:r>
            <a:r>
              <a:rPr lang="en-CA" b="1" dirty="0" smtClean="0">
                <a:solidFill>
                  <a:srgbClr val="00B050"/>
                </a:solidFill>
                <a:latin typeface="Consolas" panose="020B0609020204030204" pitchFamily="49" charset="0"/>
                <a:cs typeface="Consolas" panose="020B0609020204030204" pitchFamily="49" charset="0"/>
              </a:rPr>
              <a:t>true'</a:t>
            </a:r>
            <a:endParaRPr lang="en-CA" b="1" dirty="0">
              <a:solidFill>
                <a:srgbClr val="00B050"/>
              </a:solidFill>
              <a:latin typeface="Consolas" panose="020B0609020204030204" pitchFamily="49" charset="0"/>
              <a:cs typeface="Consolas" panose="020B0609020204030204" pitchFamily="49" charset="0"/>
            </a:endParaRPr>
          </a:p>
          <a:p>
            <a:pPr marL="0" indent="0" algn="l">
              <a:buNone/>
            </a:pPr>
            <a:r>
              <a:rPr lang="en-CA" b="1" dirty="0">
                <a:solidFill>
                  <a:srgbClr val="00B050"/>
                </a:solidFill>
                <a:latin typeface="Consolas" panose="020B0609020204030204" pitchFamily="49" charset="0"/>
                <a:cs typeface="Consolas" panose="020B0609020204030204" pitchFamily="49" charset="0"/>
              </a:rPr>
              <a:t>	</a:t>
            </a:r>
            <a:r>
              <a:rPr lang="en-CA" b="1" dirty="0" smtClean="0">
                <a:solidFill>
                  <a:srgbClr val="00B050"/>
                </a:solidFill>
                <a:latin typeface="Consolas" panose="020B0609020204030204" pitchFamily="49" charset="0"/>
                <a:cs typeface="Consolas" panose="020B0609020204030204" pitchFamily="49" charset="0"/>
              </a:rPr>
              <a:t>} </a:t>
            </a:r>
            <a:r>
              <a:rPr lang="en-CA" b="1" dirty="0">
                <a:latin typeface="Consolas" panose="020B0609020204030204" pitchFamily="49" charset="0"/>
                <a:cs typeface="Consolas" panose="020B0609020204030204" pitchFamily="49" charset="0"/>
              </a:rPr>
              <a:t>while</a:t>
            </a:r>
            <a:r>
              <a:rPr lang="en-CA" dirty="0">
                <a:latin typeface="Consolas" panose="020B0609020204030204" pitchFamily="49" charset="0"/>
                <a:cs typeface="Consolas" panose="020B0609020204030204" pitchFamily="49" charset="0"/>
              </a:rPr>
              <a:t> ( </a:t>
            </a:r>
            <a:r>
              <a:rPr lang="en-CA" i="1" dirty="0">
                <a:solidFill>
                  <a:srgbClr val="0070C0"/>
                </a:solidFill>
                <a:latin typeface="Consolas" panose="020B0609020204030204" pitchFamily="49" charset="0"/>
                <a:cs typeface="Consolas" panose="020B0609020204030204" pitchFamily="49" charset="0"/>
              </a:rPr>
              <a:t>Boolean-valued condition</a:t>
            </a:r>
            <a:r>
              <a:rPr lang="en-CA" i="1"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a:t>
            </a:r>
            <a:r>
              <a:rPr lang="en-CA" b="1" dirty="0" smtClean="0">
                <a:solidFill>
                  <a:srgbClr val="FF0000"/>
                </a:solidFill>
                <a:latin typeface="Consolas" panose="020B0609020204030204" pitchFamily="49" charset="0"/>
                <a:cs typeface="Consolas" panose="020B0609020204030204" pitchFamily="49" charset="0"/>
              </a:rPr>
              <a:t>;</a:t>
            </a:r>
          </a:p>
          <a:p>
            <a:pPr marL="0" indent="0">
              <a:buNone/>
            </a:pPr>
            <a:endParaRPr lang="en-CA" dirty="0">
              <a:latin typeface="Consolas" panose="020B0609020204030204" pitchFamily="49" charset="0"/>
              <a:cs typeface="Consolas" panose="020B0609020204030204" pitchFamily="49" charset="0"/>
            </a:endParaRPr>
          </a:p>
          <a:p>
            <a:pPr marL="0" indent="0">
              <a:buNone/>
            </a:pPr>
            <a:r>
              <a:rPr lang="en-CA" dirty="0" smtClean="0">
                <a:latin typeface="Consolas" panose="020B0609020204030204" pitchFamily="49" charset="0"/>
                <a:cs typeface="Consolas" panose="020B0609020204030204" pitchFamily="49" charset="0"/>
              </a:rPr>
              <a:t>	// Continue executing here as soon as the</a:t>
            </a:r>
          </a:p>
          <a:p>
            <a:pPr marL="0"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condition evaluates to 'false'</a:t>
            </a:r>
          </a:p>
        </p:txBody>
      </p:sp>
      <p:cxnSp>
        <p:nvCxnSpPr>
          <p:cNvPr id="5" name="Straight Arrow Connector 4"/>
          <p:cNvCxnSpPr/>
          <p:nvPr/>
        </p:nvCxnSpPr>
        <p:spPr>
          <a:xfrm flipH="1" flipV="1">
            <a:off x="6660232" y="4437112"/>
            <a:ext cx="1080120" cy="936104"/>
          </a:xfrm>
          <a:prstGeom prst="straightConnector1">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948938" y="5445224"/>
            <a:ext cx="2159566" cy="369332"/>
          </a:xfrm>
          <a:prstGeom prst="rect">
            <a:avLst/>
          </a:prstGeom>
          <a:noFill/>
        </p:spPr>
        <p:txBody>
          <a:bodyPr wrap="none" rtlCol="0">
            <a:spAutoFit/>
          </a:bodyPr>
          <a:lstStyle/>
          <a:p>
            <a:r>
              <a:rPr lang="en-CA" dirty="0" smtClean="0">
                <a:solidFill>
                  <a:srgbClr val="FF0000"/>
                </a:solidFill>
                <a:latin typeface="Georgia" panose="02040502050405020303" pitchFamily="18" charset="0"/>
              </a:rPr>
              <a:t>Note the semicolon</a:t>
            </a:r>
          </a:p>
        </p:txBody>
      </p:sp>
    </p:spTree>
    <p:extLst>
      <p:ext uri="{BB962C8B-B14F-4D97-AF65-F5344CB8AC3E}">
        <p14:creationId xmlns:p14="http://schemas.microsoft.com/office/powerpoint/2010/main" val="2166413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user input</a:t>
            </a:r>
            <a:endParaRPr lang="en-CA" dirty="0"/>
          </a:p>
        </p:txBody>
      </p:sp>
      <p:sp>
        <p:nvSpPr>
          <p:cNvPr id="3" name="Content Placeholder 2"/>
          <p:cNvSpPr>
            <a:spLocks noGrp="1"/>
          </p:cNvSpPr>
          <p:nvPr>
            <p:ph idx="1"/>
          </p:nvPr>
        </p:nvSpPr>
        <p:spPr/>
        <p:txBody>
          <a:bodyPr/>
          <a:lstStyle/>
          <a:p>
            <a:r>
              <a:rPr lang="en-CA" dirty="0" smtClean="0"/>
              <a:t>For example, suppose you absolutely require input from the user</a:t>
            </a:r>
          </a:p>
          <a:p>
            <a:pPr lvl="1"/>
            <a:r>
              <a:rPr lang="en-CA" dirty="0" smtClean="0"/>
              <a:t>This could be checked before, but leads to repeated code</a:t>
            </a:r>
          </a:p>
          <a:p>
            <a:pPr marL="1257300" lvl="3" indent="0">
              <a:buNone/>
            </a:pPr>
            <a:r>
              <a:rPr lang="en-CA" sz="1200" dirty="0" smtClean="0">
                <a:latin typeface="Consolas" panose="020B0609020204030204" pitchFamily="49" charset="0"/>
                <a:cs typeface="Consolas" panose="020B0609020204030204" pitchFamily="49" charset="0"/>
              </a:rPr>
              <a:t>void </a:t>
            </a:r>
            <a:r>
              <a:rPr lang="en-CA" sz="1200" dirty="0" err="1" smtClean="0">
                <a:latin typeface="Consolas" panose="020B0609020204030204" pitchFamily="49" charset="0"/>
                <a:cs typeface="Consolas" panose="020B0609020204030204" pitchFamily="49" charset="0"/>
              </a:rPr>
              <a:t>high_low_game</a:t>
            </a:r>
            <a:r>
              <a:rPr lang="en-CA" sz="1200" dirty="0" smtClean="0">
                <a:latin typeface="Consolas" panose="020B0609020204030204" pitchFamily="49" charset="0"/>
                <a:cs typeface="Consolas" panose="020B0609020204030204" pitchFamily="49" charset="0"/>
              </a:rPr>
              <a:t>() {</a:t>
            </a:r>
          </a:p>
          <a:p>
            <a:pPr marL="1257300" lvl="3" indent="0">
              <a:buNone/>
            </a:pPr>
            <a:r>
              <a:rPr lang="en-CA" sz="1200" dirty="0" smtClean="0">
                <a:latin typeface="Consolas" panose="020B0609020204030204" pitchFamily="49" charset="0"/>
                <a:cs typeface="Consolas" panose="020B0609020204030204" pitchFamily="49" charset="0"/>
              </a:rPr>
              <a:t>    int target</a:t>
            </a:r>
            <a:r>
              <a:rPr lang="en-CA" sz="1200" dirty="0" smtClean="0">
                <a:latin typeface="Consolas" panose="020B0609020204030204" pitchFamily="49" charset="0"/>
                <a:cs typeface="Consolas" panose="020B0609020204030204" pitchFamily="49" charset="0"/>
              </a:rPr>
              <a:t>{(std::rand</a:t>
            </a:r>
            <a:r>
              <a:rPr lang="en-CA" sz="1200" dirty="0" smtClean="0">
                <a:latin typeface="Consolas" panose="020B0609020204030204" pitchFamily="49" charset="0"/>
                <a:cs typeface="Consolas" panose="020B0609020204030204" pitchFamily="49" charset="0"/>
              </a:rPr>
              <a:t>() % 100) + 1};</a:t>
            </a:r>
          </a:p>
          <a:p>
            <a:pPr marL="1257300" lvl="3" indent="0">
              <a:buNone/>
            </a:pPr>
            <a:r>
              <a:rPr lang="en-CA" sz="1200" dirty="0" smtClean="0">
                <a:latin typeface="Consolas" panose="020B0609020204030204" pitchFamily="49" charset="0"/>
                <a:cs typeface="Consolas" panose="020B0609020204030204" pitchFamily="49" charset="0"/>
              </a:rPr>
              <a:t>    int guess{};</a:t>
            </a:r>
          </a:p>
          <a:p>
            <a:pPr marL="1257300" lvl="3" indent="0">
              <a:buNone/>
            </a:pPr>
            <a:r>
              <a:rPr lang="en-CA" sz="1200" dirty="0" smtClean="0">
                <a:solidFill>
                  <a:srgbClr val="FF0000"/>
                </a:solidFill>
                <a:latin typeface="Consolas" panose="020B0609020204030204" pitchFamily="49" charset="0"/>
                <a:cs typeface="Consolas" panose="020B0609020204030204" pitchFamily="49" charset="0"/>
              </a:rPr>
              <a:t>    std::cout &lt;&lt; "Pick a number between 1 and 100: ";</a:t>
            </a:r>
          </a:p>
          <a:p>
            <a:pPr marL="1257300" lvl="3" indent="0">
              <a:buNone/>
            </a:pPr>
            <a:r>
              <a:rPr lang="en-CA" sz="1200" dirty="0" smtClean="0">
                <a:solidFill>
                  <a:srgbClr val="FF0000"/>
                </a:solidFill>
                <a:latin typeface="Consolas" panose="020B0609020204030204" pitchFamily="49" charset="0"/>
                <a:cs typeface="Consolas" panose="020B0609020204030204" pitchFamily="49" charset="0"/>
              </a:rPr>
              <a:t>    std::</a:t>
            </a:r>
            <a:r>
              <a:rPr lang="en-CA" sz="1200" dirty="0" err="1" smtClean="0">
                <a:solidFill>
                  <a:srgbClr val="FF0000"/>
                </a:solidFill>
                <a:latin typeface="Consolas" panose="020B0609020204030204" pitchFamily="49" charset="0"/>
                <a:cs typeface="Consolas" panose="020B0609020204030204" pitchFamily="49" charset="0"/>
              </a:rPr>
              <a:t>cin</a:t>
            </a:r>
            <a:r>
              <a:rPr lang="en-CA" sz="1200" dirty="0" smtClean="0">
                <a:solidFill>
                  <a:srgbClr val="FF0000"/>
                </a:solidFill>
                <a:latin typeface="Consolas" panose="020B0609020204030204" pitchFamily="49" charset="0"/>
                <a:cs typeface="Consolas" panose="020B0609020204030204" pitchFamily="49" charset="0"/>
              </a:rPr>
              <a:t> &gt;&gt; guess;</a:t>
            </a:r>
            <a:endParaRPr lang="en-CA" sz="1200" dirty="0">
              <a:solidFill>
                <a:srgbClr val="FF0000"/>
              </a:solidFill>
              <a:latin typeface="Consolas" panose="020B0609020204030204" pitchFamily="49" charset="0"/>
              <a:cs typeface="Consolas" panose="020B0609020204030204" pitchFamily="49" charset="0"/>
            </a:endParaRPr>
          </a:p>
          <a:p>
            <a:pPr marL="1257300" lvl="3" indent="0">
              <a:buNone/>
            </a:pPr>
            <a:endParaRPr lang="en-CA" sz="1200" dirty="0">
              <a:latin typeface="Consolas" panose="020B0609020204030204" pitchFamily="49" charset="0"/>
              <a:cs typeface="Consolas" panose="020B0609020204030204" pitchFamily="49" charset="0"/>
            </a:endParaRPr>
          </a:p>
          <a:p>
            <a:pPr marL="1257300" lvl="3" indent="0">
              <a:buNone/>
            </a:pPr>
            <a:r>
              <a:rPr lang="en-CA" sz="1200" dirty="0" smtClean="0">
                <a:latin typeface="Consolas" panose="020B0609020204030204" pitchFamily="49" charset="0"/>
                <a:cs typeface="Consolas" panose="020B0609020204030204" pitchFamily="49" charset="0"/>
              </a:rPr>
              <a:t>    while ( guess != target ) {</a:t>
            </a:r>
          </a:p>
          <a:p>
            <a:pPr marL="1257300" lvl="3"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if ( guess &lt; target ) {</a:t>
            </a:r>
          </a:p>
          <a:p>
            <a:pPr marL="1257300" lvl="3"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std::cout &lt;&lt; "Low" &lt;&lt; std::endl;</a:t>
            </a:r>
          </a:p>
          <a:p>
            <a:pPr marL="1257300" lvl="3" indent="0">
              <a:buNone/>
            </a:pPr>
            <a:r>
              <a:rPr lang="en-CA" sz="1200" dirty="0" smtClean="0">
                <a:latin typeface="Consolas" panose="020B0609020204030204" pitchFamily="49" charset="0"/>
                <a:cs typeface="Consolas" panose="020B0609020204030204" pitchFamily="49" charset="0"/>
              </a:rPr>
              <a:t>        } else {</a:t>
            </a:r>
          </a:p>
          <a:p>
            <a:pPr marL="1257300" lvl="3"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assert( guess &gt; target );</a:t>
            </a:r>
          </a:p>
          <a:p>
            <a:pPr marL="1257300" lvl="3" indent="0">
              <a:buNone/>
            </a:pPr>
            <a:r>
              <a:rPr lang="en-CA" sz="1200" dirty="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           std::cout &lt;&lt; "High" &lt;&lt; std::endl;</a:t>
            </a:r>
          </a:p>
          <a:p>
            <a:pPr marL="1257300" lvl="3" indent="0">
              <a:buNone/>
            </a:pPr>
            <a:r>
              <a:rPr lang="en-CA" sz="1200" dirty="0" smtClean="0">
                <a:latin typeface="Consolas" panose="020B0609020204030204" pitchFamily="49" charset="0"/>
                <a:cs typeface="Consolas" panose="020B0609020204030204" pitchFamily="49" charset="0"/>
              </a:rPr>
              <a:t>        }</a:t>
            </a:r>
          </a:p>
          <a:p>
            <a:pPr marL="1257300" lvl="3" indent="0">
              <a:buNone/>
            </a:pPr>
            <a:endParaRPr lang="en-CA" sz="1200" dirty="0" smtClean="0">
              <a:latin typeface="Consolas" panose="020B0609020204030204" pitchFamily="49" charset="0"/>
              <a:cs typeface="Consolas" panose="020B0609020204030204" pitchFamily="49" charset="0"/>
            </a:endParaRPr>
          </a:p>
          <a:p>
            <a:pPr marL="1257300" lvl="3" indent="0">
              <a:buNone/>
            </a:pPr>
            <a:r>
              <a:rPr lang="en-CA" sz="1200" dirty="0" smtClean="0">
                <a:solidFill>
                  <a:srgbClr val="FF0000"/>
                </a:solidFill>
                <a:latin typeface="Consolas" panose="020B0609020204030204" pitchFamily="49" charset="0"/>
                <a:cs typeface="Consolas" panose="020B0609020204030204" pitchFamily="49" charset="0"/>
              </a:rPr>
              <a:t>        std</a:t>
            </a:r>
            <a:r>
              <a:rPr lang="en-CA" sz="1200" dirty="0">
                <a:solidFill>
                  <a:srgbClr val="FF0000"/>
                </a:solidFill>
                <a:latin typeface="Consolas" panose="020B0609020204030204" pitchFamily="49" charset="0"/>
                <a:cs typeface="Consolas" panose="020B0609020204030204" pitchFamily="49" charset="0"/>
              </a:rPr>
              <a:t>::cout &lt;&lt; "Pick a number between 1 and 100: ";</a:t>
            </a:r>
          </a:p>
          <a:p>
            <a:pPr marL="1257300" lvl="3" indent="0">
              <a:buNone/>
            </a:pPr>
            <a:r>
              <a:rPr lang="en-CA" sz="1200" dirty="0" smtClean="0">
                <a:solidFill>
                  <a:srgbClr val="FF0000"/>
                </a:solidFill>
                <a:latin typeface="Consolas" panose="020B0609020204030204" pitchFamily="49" charset="0"/>
                <a:cs typeface="Consolas" panose="020B0609020204030204" pitchFamily="49" charset="0"/>
              </a:rPr>
              <a:t>        std</a:t>
            </a:r>
            <a:r>
              <a:rPr lang="en-CA" sz="1200" dirty="0">
                <a:solidFill>
                  <a:srgbClr val="FF0000"/>
                </a:solidFill>
                <a:latin typeface="Consolas" panose="020B0609020204030204" pitchFamily="49" charset="0"/>
                <a:cs typeface="Consolas" panose="020B0609020204030204" pitchFamily="49" charset="0"/>
              </a:rPr>
              <a:t>::</a:t>
            </a:r>
            <a:r>
              <a:rPr lang="en-CA" sz="1200" dirty="0" err="1">
                <a:solidFill>
                  <a:srgbClr val="FF0000"/>
                </a:solidFill>
                <a:latin typeface="Consolas" panose="020B0609020204030204" pitchFamily="49" charset="0"/>
                <a:cs typeface="Consolas" panose="020B0609020204030204" pitchFamily="49" charset="0"/>
              </a:rPr>
              <a:t>cin</a:t>
            </a:r>
            <a:r>
              <a:rPr lang="en-CA" sz="1200" dirty="0">
                <a:solidFill>
                  <a:srgbClr val="FF0000"/>
                </a:solidFill>
                <a:latin typeface="Consolas" panose="020B0609020204030204" pitchFamily="49" charset="0"/>
                <a:cs typeface="Consolas" panose="020B0609020204030204" pitchFamily="49" charset="0"/>
              </a:rPr>
              <a:t> &gt;&gt; guess;</a:t>
            </a:r>
          </a:p>
          <a:p>
            <a:pPr marL="1257300" lvl="3" indent="0">
              <a:buNone/>
            </a:pPr>
            <a:r>
              <a:rPr lang="en-CA" sz="1200" dirty="0" smtClean="0">
                <a:latin typeface="Consolas" panose="020B0609020204030204" pitchFamily="49" charset="0"/>
                <a:cs typeface="Consolas" panose="020B0609020204030204" pitchFamily="49" charset="0"/>
              </a:rPr>
              <a:t>    </a:t>
            </a:r>
            <a:r>
              <a:rPr lang="en-CA" sz="1200" dirty="0" smtClean="0">
                <a:latin typeface="Consolas" panose="020B0609020204030204" pitchFamily="49" charset="0"/>
                <a:cs typeface="Consolas" panose="020B0609020204030204" pitchFamily="49" charset="0"/>
              </a:rPr>
              <a:t>}</a:t>
            </a:r>
          </a:p>
          <a:p>
            <a:pPr marL="1257300" lvl="3" indent="0">
              <a:buNone/>
            </a:pPr>
            <a:endParaRPr lang="en-CA" sz="1200" dirty="0">
              <a:latin typeface="Consolas" panose="020B0609020204030204" pitchFamily="49" charset="0"/>
              <a:cs typeface="Consolas" panose="020B0609020204030204" pitchFamily="49" charset="0"/>
            </a:endParaRPr>
          </a:p>
          <a:p>
            <a:pPr marL="1257300" lvl="3" indent="0">
              <a:buNone/>
            </a:pPr>
            <a:r>
              <a:rPr lang="en-CA" sz="1200" dirty="0" smtClean="0">
                <a:latin typeface="Consolas" panose="020B0609020204030204" pitchFamily="49" charset="0"/>
                <a:cs typeface="Consolas" panose="020B0609020204030204" pitchFamily="49" charset="0"/>
              </a:rPr>
              <a:t>    std::cout &lt;&lt; "Good guess" &lt;&lt; std::endl;</a:t>
            </a:r>
            <a:endParaRPr lang="en-CA" sz="1200" dirty="0" smtClean="0">
              <a:latin typeface="Consolas" panose="020B0609020204030204" pitchFamily="49" charset="0"/>
              <a:cs typeface="Consolas" panose="020B0609020204030204" pitchFamily="49" charset="0"/>
            </a:endParaRPr>
          </a:p>
          <a:p>
            <a:pPr marL="1257300" lvl="3" indent="0">
              <a:buNone/>
            </a:pPr>
            <a:r>
              <a:rPr lang="en-CA" sz="1200" dirty="0">
                <a:latin typeface="Consolas" panose="020B0609020204030204" pitchFamily="49" charset="0"/>
                <a:cs typeface="Consolas" panose="020B0609020204030204" pitchFamily="49" charset="0"/>
              </a:rPr>
              <a:t>}</a:t>
            </a:r>
            <a:endParaRPr lang="en-CA" sz="120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8145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user input</a:t>
            </a:r>
          </a:p>
        </p:txBody>
      </p:sp>
      <p:sp>
        <p:nvSpPr>
          <p:cNvPr id="3" name="Content Placeholder 2"/>
          <p:cNvSpPr>
            <a:spLocks noGrp="1"/>
          </p:cNvSpPr>
          <p:nvPr>
            <p:ph idx="1"/>
          </p:nvPr>
        </p:nvSpPr>
        <p:spPr/>
        <p:txBody>
          <a:bodyPr/>
          <a:lstStyle/>
          <a:p>
            <a:r>
              <a:rPr lang="en-CA" dirty="0" smtClean="0"/>
              <a:t>The repetition of the code can be avoided</a:t>
            </a:r>
          </a:p>
          <a:p>
            <a:pPr marL="1257300" lvl="3" indent="0">
              <a:buNone/>
            </a:pPr>
            <a:r>
              <a:rPr lang="en-CA" dirty="0" smtClean="0">
                <a:latin typeface="Consolas" panose="020B0609020204030204" pitchFamily="49" charset="0"/>
                <a:cs typeface="Consolas" panose="020B0609020204030204" pitchFamily="49" charset="0"/>
              </a:rPr>
              <a:t>void </a:t>
            </a:r>
            <a:r>
              <a:rPr lang="en-CA" dirty="0" err="1">
                <a:latin typeface="Consolas" panose="020B0609020204030204" pitchFamily="49" charset="0"/>
                <a:cs typeface="Consolas" panose="020B0609020204030204" pitchFamily="49" charset="0"/>
              </a:rPr>
              <a:t>high_low_game</a:t>
            </a:r>
            <a:r>
              <a:rPr lang="en-CA" dirty="0">
                <a:latin typeface="Consolas" panose="020B0609020204030204" pitchFamily="49" charset="0"/>
                <a:cs typeface="Consolas" panose="020B0609020204030204" pitchFamily="49" charset="0"/>
              </a:rPr>
              <a:t>() {</a:t>
            </a:r>
          </a:p>
          <a:p>
            <a:pPr marL="1257300" lvl="3" indent="0">
              <a:buNone/>
            </a:pPr>
            <a:r>
              <a:rPr lang="en-CA" dirty="0" smtClean="0">
                <a:latin typeface="Consolas" panose="020B0609020204030204" pitchFamily="49" charset="0"/>
                <a:cs typeface="Consolas" panose="020B0609020204030204" pitchFamily="49" charset="0"/>
              </a:rPr>
              <a:t>    int target</a:t>
            </a:r>
            <a:r>
              <a:rPr lang="en-CA" dirty="0" smtClean="0">
                <a:latin typeface="Consolas" panose="020B0609020204030204" pitchFamily="49" charset="0"/>
                <a:cs typeface="Consolas" panose="020B0609020204030204" pitchFamily="49" charset="0"/>
              </a:rPr>
              <a:t>{(std::rand</a:t>
            </a:r>
            <a:r>
              <a:rPr lang="en-CA" dirty="0" smtClean="0">
                <a:latin typeface="Consolas" panose="020B0609020204030204" pitchFamily="49" charset="0"/>
                <a:cs typeface="Consolas" panose="020B0609020204030204" pitchFamily="49" charset="0"/>
              </a:rPr>
              <a:t>() % 100) + 1};</a:t>
            </a:r>
          </a:p>
          <a:p>
            <a:pPr marL="1257300" lvl="3"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int guess{};</a:t>
            </a:r>
          </a:p>
          <a:p>
            <a:pPr marL="1257300" lvl="3" indent="0">
              <a:buNone/>
            </a:pPr>
            <a:endParaRPr lang="en-CA" dirty="0" smtClean="0">
              <a:latin typeface="Consolas" panose="020B0609020204030204" pitchFamily="49" charset="0"/>
              <a:cs typeface="Consolas" panose="020B0609020204030204" pitchFamily="49" charset="0"/>
            </a:endParaRPr>
          </a:p>
          <a:p>
            <a:pPr marL="1257300" lvl="3"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do </a:t>
            </a:r>
            <a:r>
              <a:rPr lang="en-CA" dirty="0" smtClean="0">
                <a:latin typeface="Consolas" panose="020B0609020204030204" pitchFamily="49" charset="0"/>
                <a:cs typeface="Consolas" panose="020B0609020204030204" pitchFamily="49" charset="0"/>
              </a:rPr>
              <a:t>{</a:t>
            </a:r>
          </a:p>
          <a:p>
            <a:pPr marL="1257300" lvl="3" indent="0">
              <a:buNone/>
            </a:pPr>
            <a:r>
              <a:rPr lang="en-CA" dirty="0" smtClean="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::cout &lt;&lt; "Pick a number between 1 and 100: ";</a:t>
            </a:r>
          </a:p>
          <a:p>
            <a:pPr marL="1257300" lvl="3" indent="0">
              <a:buNone/>
            </a:pP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std</a:t>
            </a:r>
            <a:r>
              <a:rPr lang="en-CA" dirty="0">
                <a:latin typeface="Consolas" panose="020B0609020204030204" pitchFamily="49" charset="0"/>
                <a:cs typeface="Consolas" panose="020B0609020204030204" pitchFamily="49" charset="0"/>
              </a:rPr>
              <a:t>::</a:t>
            </a:r>
            <a:r>
              <a:rPr lang="en-CA" dirty="0" err="1">
                <a:latin typeface="Consolas" panose="020B0609020204030204" pitchFamily="49" charset="0"/>
                <a:cs typeface="Consolas" panose="020B0609020204030204" pitchFamily="49" charset="0"/>
              </a:rPr>
              <a:t>cin</a:t>
            </a:r>
            <a:r>
              <a:rPr lang="en-CA" dirty="0">
                <a:latin typeface="Consolas" panose="020B0609020204030204" pitchFamily="49" charset="0"/>
                <a:cs typeface="Consolas" panose="020B0609020204030204" pitchFamily="49" charset="0"/>
              </a:rPr>
              <a:t> &gt;&gt; guess;</a:t>
            </a:r>
          </a:p>
          <a:p>
            <a:pPr marL="1257300" lvl="3" indent="0">
              <a:buNone/>
            </a:pPr>
            <a:endParaRPr lang="en-CA" dirty="0" smtClean="0">
              <a:latin typeface="Consolas" panose="020B0609020204030204" pitchFamily="49" charset="0"/>
              <a:cs typeface="Consolas" panose="020B0609020204030204" pitchFamily="49" charset="0"/>
            </a:endParaRPr>
          </a:p>
          <a:p>
            <a:pPr marL="125730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if ( guess &lt; target ) {</a:t>
            </a:r>
          </a:p>
          <a:p>
            <a:pPr marL="125730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std::cout &lt;&lt; "Low" &lt;&lt; std::endl;</a:t>
            </a:r>
          </a:p>
          <a:p>
            <a:pPr marL="125730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else if ( guess &gt; target ) {</a:t>
            </a:r>
          </a:p>
          <a:p>
            <a:pPr marL="125730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std::cout &lt;&lt; "High" &lt;&lt; std::endl;</a:t>
            </a:r>
          </a:p>
          <a:p>
            <a:pPr marL="125730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p>
          <a:p>
            <a:pPr marL="1257300" lvl="3" indent="0">
              <a:buNone/>
            </a:pPr>
            <a:r>
              <a:rPr lang="en-CA" dirty="0">
                <a:latin typeface="Consolas" panose="020B0609020204030204" pitchFamily="49" charset="0"/>
                <a:cs typeface="Consolas" panose="020B0609020204030204" pitchFamily="49" charset="0"/>
              </a:rPr>
              <a:t>    </a:t>
            </a:r>
            <a:r>
              <a:rPr lang="en-CA" dirty="0" smtClean="0">
                <a:latin typeface="Consolas" panose="020B0609020204030204" pitchFamily="49" charset="0"/>
                <a:cs typeface="Consolas" panose="020B0609020204030204" pitchFamily="49" charset="0"/>
              </a:rPr>
              <a:t>} </a:t>
            </a:r>
            <a:r>
              <a:rPr lang="en-CA" dirty="0">
                <a:latin typeface="Consolas" panose="020B0609020204030204" pitchFamily="49" charset="0"/>
                <a:cs typeface="Consolas" panose="020B0609020204030204" pitchFamily="49" charset="0"/>
              </a:rPr>
              <a:t>while ( guess != target </a:t>
            </a:r>
            <a:r>
              <a:rPr lang="en-CA" dirty="0" smtClean="0">
                <a:latin typeface="Consolas" panose="020B0609020204030204" pitchFamily="49" charset="0"/>
                <a:cs typeface="Consolas" panose="020B0609020204030204" pitchFamily="49" charset="0"/>
              </a:rPr>
              <a:t>);</a:t>
            </a:r>
          </a:p>
          <a:p>
            <a:pPr marL="1257300" lvl="3" indent="0">
              <a:buNone/>
            </a:pPr>
            <a:endParaRPr lang="en-CA" dirty="0">
              <a:latin typeface="Consolas" panose="020B0609020204030204" pitchFamily="49" charset="0"/>
              <a:cs typeface="Consolas" panose="020B0609020204030204" pitchFamily="49" charset="0"/>
            </a:endParaRPr>
          </a:p>
          <a:p>
            <a:pPr marL="1257300" lvl="3" indent="0">
              <a:buNone/>
            </a:pPr>
            <a:r>
              <a:rPr lang="en-CA" dirty="0">
                <a:latin typeface="Consolas" panose="020B0609020204030204" pitchFamily="49" charset="0"/>
                <a:cs typeface="Consolas" panose="020B0609020204030204" pitchFamily="49" charset="0"/>
              </a:rPr>
              <a:t>    std::cout &lt;&lt; "Good guess" &lt;&lt; std::endl;</a:t>
            </a:r>
          </a:p>
          <a:p>
            <a:pPr marL="1257300" lvl="3" indent="0">
              <a:buNone/>
            </a:pPr>
            <a:r>
              <a:rPr lang="en-CA" dirty="0" smtClean="0">
                <a:latin typeface="Consolas" panose="020B0609020204030204" pitchFamily="49" charset="0"/>
                <a:cs typeface="Consolas" panose="020B0609020204030204" pitchFamily="49" charset="0"/>
              </a:rPr>
              <a:t>}</a:t>
            </a:r>
            <a:endParaRPr lang="en-CA"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698823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user input</a:t>
            </a:r>
          </a:p>
        </p:txBody>
      </p:sp>
      <p:sp>
        <p:nvSpPr>
          <p:cNvPr id="3" name="Content Placeholder 2"/>
          <p:cNvSpPr>
            <a:spLocks noGrp="1"/>
          </p:cNvSpPr>
          <p:nvPr>
            <p:ph idx="1"/>
          </p:nvPr>
        </p:nvSpPr>
        <p:spPr/>
        <p:txBody>
          <a:bodyPr/>
          <a:lstStyle/>
          <a:p>
            <a:r>
              <a:rPr lang="en-CA" dirty="0" smtClean="0"/>
              <a:t>Try this yourself:</a:t>
            </a:r>
            <a:endParaRPr lang="en-CA" dirty="0" smtClean="0"/>
          </a:p>
          <a:p>
            <a:pPr marL="1257300" lvl="3" indent="0">
              <a:buNone/>
            </a:pPr>
            <a:r>
              <a:rPr lang="en-CA" sz="850" dirty="0" smtClean="0">
                <a:latin typeface="Consolas" panose="020B0609020204030204" pitchFamily="49" charset="0"/>
                <a:cs typeface="Consolas" panose="020B0609020204030204" pitchFamily="49" charset="0"/>
              </a:rPr>
              <a:t>#include &lt;iostream&gt;</a:t>
            </a:r>
          </a:p>
          <a:p>
            <a:pPr marL="1257300" lvl="3" indent="0">
              <a:buNone/>
            </a:pPr>
            <a:r>
              <a:rPr lang="en-CA" sz="850" dirty="0">
                <a:latin typeface="Consolas" panose="020B0609020204030204" pitchFamily="49" charset="0"/>
                <a:cs typeface="Consolas" panose="020B0609020204030204" pitchFamily="49" charset="0"/>
              </a:rPr>
              <a:t>#include </a:t>
            </a:r>
            <a:r>
              <a:rPr lang="en-CA" sz="850" dirty="0" smtClean="0">
                <a:latin typeface="Consolas" panose="020B0609020204030204" pitchFamily="49" charset="0"/>
                <a:cs typeface="Consolas" panose="020B0609020204030204" pitchFamily="49" charset="0"/>
              </a:rPr>
              <a:t>&lt;</a:t>
            </a:r>
            <a:r>
              <a:rPr lang="en-CA" sz="850" dirty="0" err="1" smtClean="0">
                <a:latin typeface="Consolas" panose="020B0609020204030204" pitchFamily="49" charset="0"/>
                <a:cs typeface="Consolas" panose="020B0609020204030204" pitchFamily="49" charset="0"/>
              </a:rPr>
              <a:t>cstdlib</a:t>
            </a:r>
            <a:r>
              <a:rPr lang="en-CA" sz="850" dirty="0" smtClean="0">
                <a:latin typeface="Consolas" panose="020B0609020204030204" pitchFamily="49" charset="0"/>
                <a:cs typeface="Consolas" panose="020B0609020204030204" pitchFamily="49" charset="0"/>
              </a:rPr>
              <a:t>&gt;</a:t>
            </a:r>
            <a:endParaRPr lang="en-CA" sz="850" dirty="0">
              <a:latin typeface="Consolas" panose="020B0609020204030204" pitchFamily="49" charset="0"/>
              <a:cs typeface="Consolas" panose="020B0609020204030204" pitchFamily="49" charset="0"/>
            </a:endParaRPr>
          </a:p>
          <a:p>
            <a:pPr marL="1257300" lvl="3" indent="0">
              <a:buNone/>
            </a:pPr>
            <a:endParaRPr lang="en-CA" sz="850" dirty="0">
              <a:latin typeface="Consolas" panose="020B0609020204030204" pitchFamily="49" charset="0"/>
              <a:cs typeface="Consolas" panose="020B0609020204030204" pitchFamily="49" charset="0"/>
            </a:endParaRPr>
          </a:p>
          <a:p>
            <a:pPr marL="1257300" lvl="3" indent="0">
              <a:buNone/>
            </a:pPr>
            <a:r>
              <a:rPr lang="en-CA" sz="850" dirty="0" smtClean="0">
                <a:latin typeface="Consolas" panose="020B0609020204030204" pitchFamily="49" charset="0"/>
                <a:cs typeface="Consolas" panose="020B0609020204030204" pitchFamily="49" charset="0"/>
              </a:rPr>
              <a:t>// Function declarations</a:t>
            </a:r>
          </a:p>
          <a:p>
            <a:pPr marL="1257300" lvl="3" indent="0">
              <a:buNone/>
            </a:pPr>
            <a:r>
              <a:rPr lang="en-CA" sz="850" dirty="0">
                <a:latin typeface="Consolas" panose="020B0609020204030204" pitchFamily="49" charset="0"/>
                <a:cs typeface="Consolas" panose="020B0609020204030204" pitchFamily="49" charset="0"/>
              </a:rPr>
              <a:t>void </a:t>
            </a:r>
            <a:r>
              <a:rPr lang="en-CA" sz="850" dirty="0" err="1">
                <a:latin typeface="Consolas" panose="020B0609020204030204" pitchFamily="49" charset="0"/>
                <a:cs typeface="Consolas" panose="020B0609020204030204" pitchFamily="49" charset="0"/>
              </a:rPr>
              <a:t>high_low_game</a:t>
            </a:r>
            <a:r>
              <a:rPr lang="en-CA" sz="850" dirty="0" smtClean="0">
                <a:latin typeface="Consolas" panose="020B0609020204030204" pitchFamily="49" charset="0"/>
                <a:cs typeface="Consolas" panose="020B0609020204030204" pitchFamily="49" charset="0"/>
              </a:rPr>
              <a:t>();</a:t>
            </a:r>
          </a:p>
          <a:p>
            <a:pPr marL="1257300" lvl="3" indent="0">
              <a:buNone/>
            </a:pPr>
            <a:r>
              <a:rPr lang="en-CA" sz="850" dirty="0" smtClean="0">
                <a:latin typeface="Consolas" panose="020B0609020204030204" pitchFamily="49" charset="0"/>
                <a:cs typeface="Consolas" panose="020B0609020204030204" pitchFamily="49" charset="0"/>
              </a:rPr>
              <a:t>int main();</a:t>
            </a:r>
          </a:p>
          <a:p>
            <a:pPr marL="1257300" lvl="3" indent="0">
              <a:buNone/>
            </a:pPr>
            <a:endParaRPr lang="en-CA" sz="850" dirty="0" smtClean="0">
              <a:latin typeface="Consolas" panose="020B0609020204030204" pitchFamily="49" charset="0"/>
              <a:cs typeface="Consolas" panose="020B0609020204030204" pitchFamily="49" charset="0"/>
            </a:endParaRPr>
          </a:p>
          <a:p>
            <a:pPr marL="1257300" lvl="3" indent="0">
              <a:buNone/>
            </a:pPr>
            <a:r>
              <a:rPr lang="en-CA" sz="850" dirty="0" smtClean="0">
                <a:latin typeface="Consolas" panose="020B0609020204030204" pitchFamily="49" charset="0"/>
                <a:cs typeface="Consolas" panose="020B0609020204030204" pitchFamily="49" charset="0"/>
              </a:rPr>
              <a:t>// Function definitions</a:t>
            </a:r>
            <a:endParaRPr lang="en-CA" sz="850" dirty="0" smtClean="0">
              <a:latin typeface="Consolas" panose="020B0609020204030204" pitchFamily="49" charset="0"/>
              <a:cs typeface="Consolas" panose="020B0609020204030204" pitchFamily="49" charset="0"/>
            </a:endParaRPr>
          </a:p>
          <a:p>
            <a:pPr marL="1257300" lvl="3" indent="0">
              <a:buNone/>
            </a:pPr>
            <a:r>
              <a:rPr lang="en-CA" sz="850" dirty="0" smtClean="0">
                <a:latin typeface="Consolas" panose="020B0609020204030204" pitchFamily="49" charset="0"/>
                <a:cs typeface="Consolas" panose="020B0609020204030204" pitchFamily="49" charset="0"/>
              </a:rPr>
              <a:t>int main() {</a:t>
            </a:r>
          </a:p>
          <a:p>
            <a:pPr marL="1257300" lvl="3" indent="0">
              <a:buNone/>
            </a:pPr>
            <a:r>
              <a:rPr lang="en-CA" sz="850" dirty="0">
                <a:latin typeface="Consolas" panose="020B0609020204030204" pitchFamily="49" charset="0"/>
                <a:cs typeface="Consolas" panose="020B0609020204030204" pitchFamily="49" charset="0"/>
              </a:rPr>
              <a:t> </a:t>
            </a:r>
            <a:r>
              <a:rPr lang="en-CA" sz="850" dirty="0" smtClean="0">
                <a:latin typeface="Consolas" panose="020B0609020204030204" pitchFamily="49" charset="0"/>
                <a:cs typeface="Consolas" panose="020B0609020204030204" pitchFamily="49" charset="0"/>
              </a:rPr>
              <a:t>   </a:t>
            </a:r>
            <a:r>
              <a:rPr lang="en-CA" sz="850" dirty="0" err="1" smtClean="0">
                <a:latin typeface="Consolas" panose="020B0609020204030204" pitchFamily="49" charset="0"/>
                <a:cs typeface="Consolas" panose="020B0609020204030204" pitchFamily="49" charset="0"/>
              </a:rPr>
              <a:t>high_low_game</a:t>
            </a:r>
            <a:r>
              <a:rPr lang="en-CA" sz="850" dirty="0" smtClean="0">
                <a:latin typeface="Consolas" panose="020B0609020204030204" pitchFamily="49" charset="0"/>
                <a:cs typeface="Consolas" panose="020B0609020204030204" pitchFamily="49" charset="0"/>
              </a:rPr>
              <a:t>();</a:t>
            </a:r>
          </a:p>
          <a:p>
            <a:pPr marL="1257300" lvl="3" indent="0">
              <a:buNone/>
            </a:pPr>
            <a:r>
              <a:rPr lang="en-CA" sz="850" dirty="0" smtClean="0">
                <a:latin typeface="Consolas" panose="020B0609020204030204" pitchFamily="49" charset="0"/>
                <a:cs typeface="Consolas" panose="020B0609020204030204" pitchFamily="49" charset="0"/>
              </a:rPr>
              <a:t>    return 0;</a:t>
            </a:r>
          </a:p>
          <a:p>
            <a:pPr marL="1257300" lvl="3" indent="0">
              <a:buNone/>
            </a:pPr>
            <a:r>
              <a:rPr lang="en-CA" sz="850" dirty="0">
                <a:latin typeface="Consolas" panose="020B0609020204030204" pitchFamily="49" charset="0"/>
                <a:cs typeface="Consolas" panose="020B0609020204030204" pitchFamily="49" charset="0"/>
              </a:rPr>
              <a:t>}</a:t>
            </a:r>
            <a:endParaRPr lang="en-CA" sz="850" dirty="0" smtClean="0">
              <a:latin typeface="Consolas" panose="020B0609020204030204" pitchFamily="49" charset="0"/>
              <a:cs typeface="Consolas" panose="020B0609020204030204" pitchFamily="49" charset="0"/>
            </a:endParaRPr>
          </a:p>
          <a:p>
            <a:pPr marL="1257300" lvl="3" indent="0">
              <a:buNone/>
            </a:pPr>
            <a:endParaRPr lang="en-CA" sz="850" dirty="0" smtClean="0">
              <a:latin typeface="Consolas" panose="020B0609020204030204" pitchFamily="49" charset="0"/>
              <a:cs typeface="Consolas" panose="020B0609020204030204" pitchFamily="49" charset="0"/>
            </a:endParaRPr>
          </a:p>
          <a:p>
            <a:pPr marL="1257300" lvl="3" indent="0">
              <a:buNone/>
            </a:pPr>
            <a:r>
              <a:rPr lang="en-CA" sz="850" dirty="0" smtClean="0">
                <a:latin typeface="Consolas" panose="020B0609020204030204" pitchFamily="49" charset="0"/>
                <a:cs typeface="Consolas" panose="020B0609020204030204" pitchFamily="49" charset="0"/>
              </a:rPr>
              <a:t>void </a:t>
            </a:r>
            <a:r>
              <a:rPr lang="en-CA" sz="850" dirty="0" err="1">
                <a:latin typeface="Consolas" panose="020B0609020204030204" pitchFamily="49" charset="0"/>
                <a:cs typeface="Consolas" panose="020B0609020204030204" pitchFamily="49" charset="0"/>
              </a:rPr>
              <a:t>high_low_game</a:t>
            </a:r>
            <a:r>
              <a:rPr lang="en-CA" sz="850" dirty="0">
                <a:latin typeface="Consolas" panose="020B0609020204030204" pitchFamily="49" charset="0"/>
                <a:cs typeface="Consolas" panose="020B0609020204030204" pitchFamily="49" charset="0"/>
              </a:rPr>
              <a:t>() {</a:t>
            </a:r>
          </a:p>
          <a:p>
            <a:pPr marL="1257300" lvl="3" indent="0">
              <a:buNone/>
            </a:pPr>
            <a:r>
              <a:rPr lang="en-CA" sz="850" dirty="0" smtClean="0">
                <a:latin typeface="Consolas" panose="020B0609020204030204" pitchFamily="49" charset="0"/>
                <a:cs typeface="Consolas" panose="020B0609020204030204" pitchFamily="49" charset="0"/>
              </a:rPr>
              <a:t>    int target</a:t>
            </a:r>
            <a:r>
              <a:rPr lang="en-CA" sz="850" dirty="0" smtClean="0">
                <a:latin typeface="Consolas" panose="020B0609020204030204" pitchFamily="49" charset="0"/>
                <a:cs typeface="Consolas" panose="020B0609020204030204" pitchFamily="49" charset="0"/>
              </a:rPr>
              <a:t>{(std::rand</a:t>
            </a:r>
            <a:r>
              <a:rPr lang="en-CA" sz="850" dirty="0" smtClean="0">
                <a:latin typeface="Consolas" panose="020B0609020204030204" pitchFamily="49" charset="0"/>
                <a:cs typeface="Consolas" panose="020B0609020204030204" pitchFamily="49" charset="0"/>
              </a:rPr>
              <a:t>() % 100) + 1};</a:t>
            </a:r>
          </a:p>
          <a:p>
            <a:pPr marL="1257300" lvl="3" indent="0">
              <a:buNone/>
            </a:pPr>
            <a:r>
              <a:rPr lang="en-CA" sz="850" dirty="0">
                <a:latin typeface="Consolas" panose="020B0609020204030204" pitchFamily="49" charset="0"/>
                <a:cs typeface="Consolas" panose="020B0609020204030204" pitchFamily="49" charset="0"/>
              </a:rPr>
              <a:t>    int guess</a:t>
            </a:r>
            <a:r>
              <a:rPr lang="en-CA" sz="850" dirty="0" smtClean="0">
                <a:latin typeface="Consolas" panose="020B0609020204030204" pitchFamily="49" charset="0"/>
                <a:cs typeface="Consolas" panose="020B0609020204030204" pitchFamily="49" charset="0"/>
              </a:rPr>
              <a:t>{};</a:t>
            </a:r>
          </a:p>
          <a:p>
            <a:pPr marL="1257300" lvl="3" indent="0">
              <a:buNone/>
            </a:pPr>
            <a:endParaRPr lang="en-CA" sz="850" dirty="0">
              <a:latin typeface="Consolas" panose="020B0609020204030204" pitchFamily="49" charset="0"/>
              <a:cs typeface="Consolas" panose="020B0609020204030204" pitchFamily="49" charset="0"/>
            </a:endParaRPr>
          </a:p>
          <a:p>
            <a:pPr marL="1257300" lvl="3" indent="0">
              <a:buNone/>
            </a:pPr>
            <a:r>
              <a:rPr lang="en-CA" sz="850" dirty="0">
                <a:latin typeface="Consolas" panose="020B0609020204030204" pitchFamily="49" charset="0"/>
                <a:cs typeface="Consolas" panose="020B0609020204030204" pitchFamily="49" charset="0"/>
              </a:rPr>
              <a:t>    </a:t>
            </a:r>
            <a:r>
              <a:rPr lang="en-CA" sz="850" dirty="0" smtClean="0">
                <a:latin typeface="Consolas" panose="020B0609020204030204" pitchFamily="49" charset="0"/>
                <a:cs typeface="Consolas" panose="020B0609020204030204" pitchFamily="49" charset="0"/>
              </a:rPr>
              <a:t>do </a:t>
            </a:r>
            <a:r>
              <a:rPr lang="en-CA" sz="850" dirty="0" smtClean="0">
                <a:latin typeface="Consolas" panose="020B0609020204030204" pitchFamily="49" charset="0"/>
                <a:cs typeface="Consolas" panose="020B0609020204030204" pitchFamily="49" charset="0"/>
              </a:rPr>
              <a:t>{</a:t>
            </a:r>
          </a:p>
          <a:p>
            <a:pPr marL="1257300" lvl="3" indent="0">
              <a:buNone/>
            </a:pPr>
            <a:r>
              <a:rPr lang="en-CA" sz="850" dirty="0" smtClean="0">
                <a:latin typeface="Consolas" panose="020B0609020204030204" pitchFamily="49" charset="0"/>
                <a:cs typeface="Consolas" panose="020B0609020204030204" pitchFamily="49" charset="0"/>
              </a:rPr>
              <a:t>    </a:t>
            </a:r>
            <a:r>
              <a:rPr lang="en-CA" sz="850" dirty="0" smtClean="0">
                <a:latin typeface="Consolas" panose="020B0609020204030204" pitchFamily="49" charset="0"/>
                <a:cs typeface="Consolas" panose="020B0609020204030204" pitchFamily="49" charset="0"/>
              </a:rPr>
              <a:t>    </a:t>
            </a:r>
            <a:r>
              <a:rPr lang="en-CA" sz="850" dirty="0" smtClean="0">
                <a:latin typeface="Consolas" panose="020B0609020204030204" pitchFamily="49" charset="0"/>
                <a:cs typeface="Consolas" panose="020B0609020204030204" pitchFamily="49" charset="0"/>
              </a:rPr>
              <a:t>std</a:t>
            </a:r>
            <a:r>
              <a:rPr lang="en-CA" sz="850" dirty="0">
                <a:latin typeface="Consolas" panose="020B0609020204030204" pitchFamily="49" charset="0"/>
                <a:cs typeface="Consolas" panose="020B0609020204030204" pitchFamily="49" charset="0"/>
              </a:rPr>
              <a:t>::cout &lt;&lt; "Pick a number between 1 and 100: ";</a:t>
            </a:r>
          </a:p>
          <a:p>
            <a:pPr marL="1257300" lvl="3" indent="0">
              <a:buNone/>
            </a:pPr>
            <a:r>
              <a:rPr lang="en-CA" sz="850" dirty="0" smtClean="0">
                <a:latin typeface="Consolas" panose="020B0609020204030204" pitchFamily="49" charset="0"/>
                <a:cs typeface="Consolas" panose="020B0609020204030204" pitchFamily="49" charset="0"/>
              </a:rPr>
              <a:t>    </a:t>
            </a:r>
            <a:r>
              <a:rPr lang="en-CA" sz="850" dirty="0">
                <a:latin typeface="Consolas" panose="020B0609020204030204" pitchFamily="49" charset="0"/>
                <a:cs typeface="Consolas" panose="020B0609020204030204" pitchFamily="49" charset="0"/>
              </a:rPr>
              <a:t>    </a:t>
            </a:r>
            <a:r>
              <a:rPr lang="en-CA" sz="850" dirty="0" smtClean="0">
                <a:latin typeface="Consolas" panose="020B0609020204030204" pitchFamily="49" charset="0"/>
                <a:cs typeface="Consolas" panose="020B0609020204030204" pitchFamily="49" charset="0"/>
              </a:rPr>
              <a:t>std</a:t>
            </a:r>
            <a:r>
              <a:rPr lang="en-CA" sz="850" dirty="0">
                <a:latin typeface="Consolas" panose="020B0609020204030204" pitchFamily="49" charset="0"/>
                <a:cs typeface="Consolas" panose="020B0609020204030204" pitchFamily="49" charset="0"/>
              </a:rPr>
              <a:t>::</a:t>
            </a:r>
            <a:r>
              <a:rPr lang="en-CA" sz="850" dirty="0" err="1">
                <a:latin typeface="Consolas" panose="020B0609020204030204" pitchFamily="49" charset="0"/>
                <a:cs typeface="Consolas" panose="020B0609020204030204" pitchFamily="49" charset="0"/>
              </a:rPr>
              <a:t>cin</a:t>
            </a:r>
            <a:r>
              <a:rPr lang="en-CA" sz="850" dirty="0">
                <a:latin typeface="Consolas" panose="020B0609020204030204" pitchFamily="49" charset="0"/>
                <a:cs typeface="Consolas" panose="020B0609020204030204" pitchFamily="49" charset="0"/>
              </a:rPr>
              <a:t> &gt;&gt; guess;</a:t>
            </a:r>
          </a:p>
          <a:p>
            <a:pPr marL="1257300" lvl="3" indent="0">
              <a:buNone/>
            </a:pPr>
            <a:endParaRPr lang="en-CA" sz="850" dirty="0" smtClean="0">
              <a:latin typeface="Consolas" panose="020B0609020204030204" pitchFamily="49" charset="0"/>
              <a:cs typeface="Consolas" panose="020B0609020204030204" pitchFamily="49" charset="0"/>
            </a:endParaRPr>
          </a:p>
          <a:p>
            <a:pPr marL="1257300" lvl="3" indent="0">
              <a:buNone/>
            </a:pPr>
            <a:r>
              <a:rPr lang="en-CA" sz="850" dirty="0">
                <a:latin typeface="Consolas" panose="020B0609020204030204" pitchFamily="49" charset="0"/>
                <a:cs typeface="Consolas" panose="020B0609020204030204" pitchFamily="49" charset="0"/>
              </a:rPr>
              <a:t>    </a:t>
            </a:r>
            <a:r>
              <a:rPr lang="en-CA" sz="850" dirty="0" smtClean="0">
                <a:latin typeface="Consolas" panose="020B0609020204030204" pitchFamily="49" charset="0"/>
                <a:cs typeface="Consolas" panose="020B0609020204030204" pitchFamily="49" charset="0"/>
              </a:rPr>
              <a:t>    if ( guess &lt; target ) {</a:t>
            </a:r>
          </a:p>
          <a:p>
            <a:pPr marL="1257300" lvl="3" indent="0">
              <a:buNone/>
            </a:pPr>
            <a:r>
              <a:rPr lang="en-CA" sz="850" dirty="0">
                <a:latin typeface="Consolas" panose="020B0609020204030204" pitchFamily="49" charset="0"/>
                <a:cs typeface="Consolas" panose="020B0609020204030204" pitchFamily="49" charset="0"/>
              </a:rPr>
              <a:t> </a:t>
            </a:r>
            <a:r>
              <a:rPr lang="en-CA" sz="850" dirty="0" smtClean="0">
                <a:latin typeface="Consolas" panose="020B0609020204030204" pitchFamily="49" charset="0"/>
                <a:cs typeface="Consolas" panose="020B0609020204030204" pitchFamily="49" charset="0"/>
              </a:rPr>
              <a:t>   </a:t>
            </a:r>
            <a:r>
              <a:rPr lang="en-CA" sz="850" dirty="0">
                <a:latin typeface="Consolas" panose="020B0609020204030204" pitchFamily="49" charset="0"/>
                <a:cs typeface="Consolas" panose="020B0609020204030204" pitchFamily="49" charset="0"/>
              </a:rPr>
              <a:t>    </a:t>
            </a:r>
            <a:r>
              <a:rPr lang="en-CA" sz="850" dirty="0" smtClean="0">
                <a:latin typeface="Consolas" panose="020B0609020204030204" pitchFamily="49" charset="0"/>
                <a:cs typeface="Consolas" panose="020B0609020204030204" pitchFamily="49" charset="0"/>
              </a:rPr>
              <a:t>    std::cout &lt;&lt; "Low" &lt;&lt; std::endl;</a:t>
            </a:r>
          </a:p>
          <a:p>
            <a:pPr marL="1257300" lvl="3" indent="0">
              <a:buNone/>
            </a:pPr>
            <a:r>
              <a:rPr lang="en-CA" sz="850" dirty="0">
                <a:latin typeface="Consolas" panose="020B0609020204030204" pitchFamily="49" charset="0"/>
                <a:cs typeface="Consolas" panose="020B0609020204030204" pitchFamily="49" charset="0"/>
              </a:rPr>
              <a:t>        </a:t>
            </a:r>
            <a:r>
              <a:rPr lang="en-CA" sz="850" dirty="0" smtClean="0">
                <a:latin typeface="Consolas" panose="020B0609020204030204" pitchFamily="49" charset="0"/>
                <a:cs typeface="Consolas" panose="020B0609020204030204" pitchFamily="49" charset="0"/>
              </a:rPr>
              <a:t>} else if ( guess &gt; target ) {</a:t>
            </a:r>
          </a:p>
          <a:p>
            <a:pPr marL="1257300" lvl="3" indent="0">
              <a:buNone/>
            </a:pPr>
            <a:r>
              <a:rPr lang="en-CA" sz="850" dirty="0">
                <a:latin typeface="Consolas" panose="020B0609020204030204" pitchFamily="49" charset="0"/>
                <a:cs typeface="Consolas" panose="020B0609020204030204" pitchFamily="49" charset="0"/>
              </a:rPr>
              <a:t>            </a:t>
            </a:r>
            <a:r>
              <a:rPr lang="en-CA" sz="850" dirty="0" smtClean="0">
                <a:latin typeface="Consolas" panose="020B0609020204030204" pitchFamily="49" charset="0"/>
                <a:cs typeface="Consolas" panose="020B0609020204030204" pitchFamily="49" charset="0"/>
              </a:rPr>
              <a:t>std::cout &lt;&lt; "High" &lt;&lt; std::endl;</a:t>
            </a:r>
          </a:p>
          <a:p>
            <a:pPr marL="1257300" lvl="3" indent="0">
              <a:buNone/>
            </a:pPr>
            <a:r>
              <a:rPr lang="en-CA" sz="850" dirty="0">
                <a:latin typeface="Consolas" panose="020B0609020204030204" pitchFamily="49" charset="0"/>
                <a:cs typeface="Consolas" panose="020B0609020204030204" pitchFamily="49" charset="0"/>
              </a:rPr>
              <a:t>    </a:t>
            </a:r>
            <a:r>
              <a:rPr lang="en-CA" sz="850" dirty="0" smtClean="0">
                <a:latin typeface="Consolas" panose="020B0609020204030204" pitchFamily="49" charset="0"/>
                <a:cs typeface="Consolas" panose="020B0609020204030204" pitchFamily="49" charset="0"/>
              </a:rPr>
              <a:t>    }</a:t>
            </a:r>
          </a:p>
          <a:p>
            <a:pPr marL="1257300" lvl="3" indent="0">
              <a:buNone/>
            </a:pPr>
            <a:r>
              <a:rPr lang="en-CA" sz="850" dirty="0">
                <a:latin typeface="Consolas" panose="020B0609020204030204" pitchFamily="49" charset="0"/>
                <a:cs typeface="Consolas" panose="020B0609020204030204" pitchFamily="49" charset="0"/>
              </a:rPr>
              <a:t>    </a:t>
            </a:r>
            <a:r>
              <a:rPr lang="en-CA" sz="850" dirty="0" smtClean="0">
                <a:latin typeface="Consolas" panose="020B0609020204030204" pitchFamily="49" charset="0"/>
                <a:cs typeface="Consolas" panose="020B0609020204030204" pitchFamily="49" charset="0"/>
              </a:rPr>
              <a:t>} </a:t>
            </a:r>
            <a:r>
              <a:rPr lang="en-CA" sz="850" dirty="0">
                <a:latin typeface="Consolas" panose="020B0609020204030204" pitchFamily="49" charset="0"/>
                <a:cs typeface="Consolas" panose="020B0609020204030204" pitchFamily="49" charset="0"/>
              </a:rPr>
              <a:t>while ( guess != target </a:t>
            </a:r>
            <a:r>
              <a:rPr lang="en-CA" sz="850" dirty="0" smtClean="0">
                <a:latin typeface="Consolas" panose="020B0609020204030204" pitchFamily="49" charset="0"/>
                <a:cs typeface="Consolas" panose="020B0609020204030204" pitchFamily="49" charset="0"/>
              </a:rPr>
              <a:t>);</a:t>
            </a:r>
          </a:p>
          <a:p>
            <a:pPr marL="1257300" lvl="3" indent="0">
              <a:buNone/>
            </a:pPr>
            <a:endParaRPr lang="en-CA" sz="850" dirty="0">
              <a:latin typeface="Consolas" panose="020B0609020204030204" pitchFamily="49" charset="0"/>
              <a:cs typeface="Consolas" panose="020B0609020204030204" pitchFamily="49" charset="0"/>
            </a:endParaRPr>
          </a:p>
          <a:p>
            <a:pPr marL="1257300" lvl="3" indent="0">
              <a:buNone/>
            </a:pPr>
            <a:r>
              <a:rPr lang="en-CA" sz="850" dirty="0">
                <a:latin typeface="Consolas" panose="020B0609020204030204" pitchFamily="49" charset="0"/>
                <a:cs typeface="Consolas" panose="020B0609020204030204" pitchFamily="49" charset="0"/>
              </a:rPr>
              <a:t>    std::cout &lt;&lt; "Good guess" &lt;&lt; std::endl;</a:t>
            </a:r>
          </a:p>
          <a:p>
            <a:pPr marL="1257300" lvl="3" indent="0">
              <a:buNone/>
            </a:pPr>
            <a:r>
              <a:rPr lang="en-CA" sz="850" dirty="0" smtClean="0">
                <a:latin typeface="Consolas" panose="020B0609020204030204" pitchFamily="49" charset="0"/>
                <a:cs typeface="Consolas" panose="020B0609020204030204" pitchFamily="49" charset="0"/>
              </a:rPr>
              <a:t>}</a:t>
            </a:r>
            <a:endParaRPr lang="en-CA" sz="850" dirty="0" smtClean="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832540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Fixed-point iteration</a:t>
            </a:r>
            <a:endParaRPr lang="en-CA" dirty="0"/>
          </a:p>
        </p:txBody>
      </p:sp>
      <p:sp>
        <p:nvSpPr>
          <p:cNvPr id="3" name="Content Placeholder 2"/>
          <p:cNvSpPr>
            <a:spLocks noGrp="1"/>
          </p:cNvSpPr>
          <p:nvPr>
            <p:ph idx="1"/>
          </p:nvPr>
        </p:nvSpPr>
        <p:spPr/>
        <p:txBody>
          <a:bodyPr/>
          <a:lstStyle/>
          <a:p>
            <a:r>
              <a:rPr lang="en-CA" dirty="0" smtClean="0"/>
              <a:t>As a second example: significant scientific computation starts with an approximation and iterates to find a better solution</a:t>
            </a:r>
          </a:p>
          <a:p>
            <a:pPr lvl="1"/>
            <a:r>
              <a:rPr lang="en-CA" dirty="0" smtClean="0"/>
              <a:t>If successive iterations are sufficiently close, we assume that it is a good approximation</a:t>
            </a:r>
          </a:p>
          <a:p>
            <a:pPr lvl="1"/>
            <a:r>
              <a:rPr lang="en-CA" dirty="0" smtClean="0"/>
              <a:t>This requires at least one iteration to see if we are sufficiently close</a:t>
            </a:r>
          </a:p>
          <a:p>
            <a:pPr lvl="1"/>
            <a:r>
              <a:rPr lang="en-CA" dirty="0" smtClean="0"/>
              <a:t>For example, to find a point </a:t>
            </a:r>
            <a:r>
              <a:rPr lang="en-CA" i="1" dirty="0" smtClean="0">
                <a:latin typeface="Times New Roman" panose="02020603050405020304" pitchFamily="18" charset="0"/>
                <a:cs typeface="Times New Roman" panose="02020603050405020304" pitchFamily="18" charset="0"/>
              </a:rPr>
              <a:t>x</a:t>
            </a:r>
            <a:r>
              <a:rPr lang="en-CA" dirty="0" smtClean="0"/>
              <a:t> such that </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 cos(</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a:t>
            </a:r>
            <a:r>
              <a:rPr lang="en-CA" dirty="0" smtClean="0"/>
              <a:t>, under some circumstances, all you must do is pick a starting point and repeatedly apply </a:t>
            </a:r>
            <a:r>
              <a:rPr lang="en-CA" dirty="0" smtClean="0">
                <a:latin typeface="Times New Roman" panose="02020603050405020304" pitchFamily="18" charset="0"/>
                <a:cs typeface="Times New Roman" panose="02020603050405020304" pitchFamily="18" charset="0"/>
              </a:rPr>
              <a:t>cos</a:t>
            </a:r>
            <a:r>
              <a:rPr lang="en-CA" dirty="0" smtClean="0"/>
              <a:t> to an initial value</a:t>
            </a:r>
          </a:p>
          <a:p>
            <a:pPr lvl="1"/>
            <a:endParaRPr lang="en-CA" dirty="0" smtClean="0"/>
          </a:p>
        </p:txBody>
      </p:sp>
      <p:pic>
        <p:nvPicPr>
          <p:cNvPr id="2050" name="Picture 2" descr="C:\Users\dwharder\Desktop\cosi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437112"/>
            <a:ext cx="8291399" cy="1393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85191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64343</TotalTime>
  <Words>1466</Words>
  <Application>Microsoft Office PowerPoint</Application>
  <PresentationFormat>On-screen Show (4:3)</PresentationFormat>
  <Paragraphs>253</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Custom Design</vt:lpstr>
      <vt:lpstr>Equation</vt:lpstr>
      <vt:lpstr>Do-while loops</vt:lpstr>
      <vt:lpstr>Outline</vt:lpstr>
      <vt:lpstr>Looping statements</vt:lpstr>
      <vt:lpstr>Looping statements</vt:lpstr>
      <vt:lpstr>Do-while loops</vt:lpstr>
      <vt:lpstr>Example: user input</vt:lpstr>
      <vt:lpstr>Example: user input</vt:lpstr>
      <vt:lpstr>Example: user input</vt:lpstr>
      <vt:lpstr>Fixed-point iteration</vt:lpstr>
      <vt:lpstr>Fixed-point iteration</vt:lpstr>
      <vt:lpstr>Fixed-point iteration</vt:lpstr>
      <vt:lpstr>Fixed-point iteration</vt:lpstr>
      <vt:lpstr>Fixed-point iteration</vt:lpstr>
      <vt:lpstr>Fixed-point iteration</vt:lpstr>
      <vt:lpstr>Fixed-point iteration</vt:lpstr>
      <vt:lpstr>Fixed-point iteration</vt:lpstr>
      <vt:lpstr>Fixed-point iteration</vt:lpstr>
      <vt:lpstr>Summary</vt:lpstr>
      <vt:lpstr>References</vt:lpstr>
      <vt:lpstr>Colophon </vt:lpstr>
      <vt:lpstr>Disclaimer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1249</cp:revision>
  <dcterms:created xsi:type="dcterms:W3CDTF">2009-09-11T23:00:44Z</dcterms:created>
  <dcterms:modified xsi:type="dcterms:W3CDTF">2018-09-28T15:27:14Z</dcterms:modified>
</cp:coreProperties>
</file>